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11" r:id="rId2"/>
    <p:sldId id="405" r:id="rId3"/>
    <p:sldId id="406" r:id="rId4"/>
    <p:sldId id="363" r:id="rId5"/>
    <p:sldId id="385" r:id="rId6"/>
    <p:sldId id="424" r:id="rId7"/>
    <p:sldId id="398" r:id="rId8"/>
    <p:sldId id="421" r:id="rId9"/>
    <p:sldId id="422" r:id="rId10"/>
    <p:sldId id="333" r:id="rId11"/>
    <p:sldId id="396" r:id="rId12"/>
    <p:sldId id="418" r:id="rId13"/>
    <p:sldId id="408" r:id="rId14"/>
    <p:sldId id="409" r:id="rId15"/>
    <p:sldId id="410" r:id="rId16"/>
    <p:sldId id="367" r:id="rId17"/>
    <p:sldId id="402" r:id="rId18"/>
    <p:sldId id="419" r:id="rId19"/>
    <p:sldId id="403" r:id="rId20"/>
    <p:sldId id="413" r:id="rId21"/>
    <p:sldId id="414" r:id="rId22"/>
    <p:sldId id="416" r:id="rId23"/>
    <p:sldId id="417" r:id="rId24"/>
    <p:sldId id="407" r:id="rId25"/>
    <p:sldId id="420" r:id="rId26"/>
    <p:sldId id="411" r:id="rId27"/>
    <p:sldId id="423" r:id="rId28"/>
    <p:sldId id="345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71"/>
    <p:restoredTop sz="94480"/>
  </p:normalViewPr>
  <p:slideViewPr>
    <p:cSldViewPr>
      <p:cViewPr varScale="1">
        <p:scale>
          <a:sx n="106" d="100"/>
          <a:sy n="106" d="100"/>
        </p:scale>
        <p:origin x="184" y="6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3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457A367C-B519-1310-A519-EAD9A4C63A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6AF8882-485D-5C52-AAB4-74567C2098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3B2F25A7-8CD6-6D42-95AE-06C102213D17}" type="datetimeFigureOut">
              <a:rPr lang="fr-FR"/>
              <a:pPr>
                <a:defRPr/>
              </a:pPr>
              <a:t>04/04/2024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0B6A0C2-C2EF-1C96-24C2-C05AB170B0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A7D617-0300-2C21-BEC4-5F0E180466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0594B1-35C6-5943-AA24-22F4A4FF7EA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303701D-3C9D-D1DE-11BB-68914765F5F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1CF4031-0590-498E-4D9F-139613DF0DC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5A85C8D0-3847-D230-A699-DA5A18B1440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6BF3F1E6-1D7D-ADBD-A4FE-12AD072FBCC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x-none" noProof="0"/>
              <a:t>Cliquez pour modifier les styles du texte du masque</a:t>
            </a:r>
          </a:p>
          <a:p>
            <a:pPr lvl="1"/>
            <a:r>
              <a:rPr lang="fr-FR" altLang="x-none" noProof="0"/>
              <a:t>Deuxième niveau</a:t>
            </a:r>
          </a:p>
          <a:p>
            <a:pPr lvl="2"/>
            <a:r>
              <a:rPr lang="fr-FR" altLang="x-none" noProof="0"/>
              <a:t>Troisième niveau</a:t>
            </a:r>
          </a:p>
          <a:p>
            <a:pPr lvl="3"/>
            <a:r>
              <a:rPr lang="fr-FR" altLang="x-none" noProof="0"/>
              <a:t>Quatrième niveau</a:t>
            </a:r>
          </a:p>
          <a:p>
            <a:pPr lvl="4"/>
            <a:r>
              <a:rPr lang="fr-FR" altLang="x-none" noProof="0"/>
              <a:t>Cinquième niveau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F794543B-D634-4F91-A066-3775CFCE2EA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4DCD9ACA-0BA5-6391-045A-2DE9DA793D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04F12E8-E6BF-374C-A1A2-DF1857704E3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5C827AD4-79D1-4327-A0F3-1C27CB020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91EE934-935D-6E44-A696-004772396EAC}" type="slidenum">
              <a:rPr lang="fr-FR" altLang="fr-FR" sz="1200" smtClean="0"/>
              <a:pPr/>
              <a:t>1</a:t>
            </a:fld>
            <a:endParaRPr lang="fr-FR" altLang="fr-FR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C6D6AB2-37B1-645C-63F8-C2A6AA13D4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058C9C0-589B-EA7E-CC78-96D4100352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e l'image des diapositives 1">
            <a:extLst>
              <a:ext uri="{FF2B5EF4-FFF2-40B4-BE49-F238E27FC236}">
                <a16:creationId xmlns:a16="http://schemas.microsoft.com/office/drawing/2014/main" id="{762C4A64-3573-33B8-30E9-5C6DD4DCC4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Espace réservé des notes 2">
            <a:extLst>
              <a:ext uri="{FF2B5EF4-FFF2-40B4-BE49-F238E27FC236}">
                <a16:creationId xmlns:a16="http://schemas.microsoft.com/office/drawing/2014/main" id="{060E30D0-6DC5-D9D3-1C43-3F2B8F65FC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9459" name="Espace réservé du numéro de diapositive 3">
            <a:extLst>
              <a:ext uri="{FF2B5EF4-FFF2-40B4-BE49-F238E27FC236}">
                <a16:creationId xmlns:a16="http://schemas.microsoft.com/office/drawing/2014/main" id="{31A37261-DF1F-D0AE-A09C-9E26F31950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FF8AF1F-4086-F34F-9C6E-2EAE2C382873}" type="slidenum">
              <a:rPr lang="fr-FR" altLang="fr-FR" sz="1200" smtClean="0"/>
              <a:pPr/>
              <a:t>3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61095389-C390-A585-F97D-7BF0C8DE24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8AFD291-0A7C-8347-9676-53855AD22330}" type="slidenum">
              <a:rPr lang="fr-FR" altLang="fr-FR" sz="1200" smtClean="0"/>
              <a:pPr/>
              <a:t>7</a:t>
            </a:fld>
            <a:endParaRPr lang="fr-FR" altLang="fr-FR" sz="12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797119F2-2A01-F15B-76DF-F5638A2FFC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B4BDA4E-75C9-1A1A-ED3C-AB7421A69D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>
            <a:extLst>
              <a:ext uri="{FF2B5EF4-FFF2-40B4-BE49-F238E27FC236}">
                <a16:creationId xmlns:a16="http://schemas.microsoft.com/office/drawing/2014/main" id="{C3C586CC-C35E-A851-A4AC-C4F4A01A80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Espace réservé des notes 2">
            <a:extLst>
              <a:ext uri="{FF2B5EF4-FFF2-40B4-BE49-F238E27FC236}">
                <a16:creationId xmlns:a16="http://schemas.microsoft.com/office/drawing/2014/main" id="{F4864504-E119-EC7B-D381-AB9083DDD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6627" name="Espace réservé du numéro de diapositive 3">
            <a:extLst>
              <a:ext uri="{FF2B5EF4-FFF2-40B4-BE49-F238E27FC236}">
                <a16:creationId xmlns:a16="http://schemas.microsoft.com/office/drawing/2014/main" id="{E738B09A-D6A0-275B-B5F0-BCE5DF3607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82E5A5D-A2A6-EB40-ABB0-7A345B5E47C3}" type="slidenum">
              <a:rPr lang="fr-FR" altLang="fr-FR" sz="1200" smtClean="0"/>
              <a:pPr/>
              <a:t>10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AE5259BA-2062-428A-ED38-F527E6633A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E3EEB21-1999-834E-BDDB-788187FE9E9D}" type="slidenum">
              <a:rPr lang="fr-FR" altLang="fr-FR" sz="1200" smtClean="0"/>
              <a:pPr/>
              <a:t>28</a:t>
            </a:fld>
            <a:endParaRPr lang="fr-FR" altLang="fr-FR" sz="1200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52BF7C55-43D8-9BC6-17A1-A1C10B0754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D5B2448-E1E1-0F4A-B349-0129F24FCA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33D968F-C289-BC07-6D0E-2F47C93A0C5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x-none"/>
              <a:t>IXe Symposium RDPLF - 2-4 Mai 2007 </a:t>
            </a:r>
          </a:p>
        </p:txBody>
      </p:sp>
    </p:spTree>
    <p:extLst>
      <p:ext uri="{BB962C8B-B14F-4D97-AF65-F5344CB8AC3E}">
        <p14:creationId xmlns:p14="http://schemas.microsoft.com/office/powerpoint/2010/main" val="1185739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111E02-1D08-116B-9CCB-CDB58980769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x-none"/>
              <a:t>IXe Symposium RDPLF - 2-4 Mai 2007 </a:t>
            </a:r>
          </a:p>
        </p:txBody>
      </p:sp>
    </p:spTree>
    <p:extLst>
      <p:ext uri="{BB962C8B-B14F-4D97-AF65-F5344CB8AC3E}">
        <p14:creationId xmlns:p14="http://schemas.microsoft.com/office/powerpoint/2010/main" val="25747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B295762-2213-287D-173F-2A4866B1A4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x-none"/>
              <a:t>IXe Symposium RDPLF - 2-4 Mai 2007 </a:t>
            </a:r>
          </a:p>
        </p:txBody>
      </p:sp>
    </p:spTree>
    <p:extLst>
      <p:ext uri="{BB962C8B-B14F-4D97-AF65-F5344CB8AC3E}">
        <p14:creationId xmlns:p14="http://schemas.microsoft.com/office/powerpoint/2010/main" val="347394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5890F9E-1E61-5D9F-66AF-2C37F477715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x-none"/>
              <a:t>IXe Symposium RDPLF - 2-4 Mai 2007 </a:t>
            </a:r>
          </a:p>
        </p:txBody>
      </p:sp>
    </p:spTree>
    <p:extLst>
      <p:ext uri="{BB962C8B-B14F-4D97-AF65-F5344CB8AC3E}">
        <p14:creationId xmlns:p14="http://schemas.microsoft.com/office/powerpoint/2010/main" val="386750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318873-A0BE-49A4-EBBA-53ACF4261AF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x-none"/>
              <a:t>IXe Symposium RDPLF - 2-4 Mai 2007 </a:t>
            </a:r>
          </a:p>
        </p:txBody>
      </p:sp>
    </p:spTree>
    <p:extLst>
      <p:ext uri="{BB962C8B-B14F-4D97-AF65-F5344CB8AC3E}">
        <p14:creationId xmlns:p14="http://schemas.microsoft.com/office/powerpoint/2010/main" val="2142249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CD424F-D788-FED3-9C75-F4E349A3FE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x-none"/>
              <a:t>IXe Symposium RDPLF - 2-4 Mai 2007 </a:t>
            </a:r>
          </a:p>
        </p:txBody>
      </p:sp>
    </p:spTree>
    <p:extLst>
      <p:ext uri="{BB962C8B-B14F-4D97-AF65-F5344CB8AC3E}">
        <p14:creationId xmlns:p14="http://schemas.microsoft.com/office/powerpoint/2010/main" val="327464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CB054FAB-06CF-B0A1-DF37-5FEE0FA6AB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x-none"/>
              <a:t>IXe Symposium RDPLF - 2-4 Mai 2007 </a:t>
            </a:r>
          </a:p>
        </p:txBody>
      </p:sp>
    </p:spTree>
    <p:extLst>
      <p:ext uri="{BB962C8B-B14F-4D97-AF65-F5344CB8AC3E}">
        <p14:creationId xmlns:p14="http://schemas.microsoft.com/office/powerpoint/2010/main" val="289291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BC6BC3-52CE-46D1-BFC2-B14407E322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x-none"/>
              <a:t>IXe Symposium RDPLF - 2-4 Mai 2007 </a:t>
            </a:r>
          </a:p>
        </p:txBody>
      </p:sp>
    </p:spTree>
    <p:extLst>
      <p:ext uri="{BB962C8B-B14F-4D97-AF65-F5344CB8AC3E}">
        <p14:creationId xmlns:p14="http://schemas.microsoft.com/office/powerpoint/2010/main" val="374191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AE8C408-E53B-D124-4090-61474B893D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x-none"/>
              <a:t>IXe Symposium RDPLF - 2-4 Mai 2007 </a:t>
            </a:r>
          </a:p>
        </p:txBody>
      </p:sp>
    </p:spTree>
    <p:extLst>
      <p:ext uri="{BB962C8B-B14F-4D97-AF65-F5344CB8AC3E}">
        <p14:creationId xmlns:p14="http://schemas.microsoft.com/office/powerpoint/2010/main" val="189809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512280-0693-E400-7ADE-15BDC4A4AA0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x-none"/>
              <a:t>IXe Symposium RDPLF - 2-4 Mai 2007 </a:t>
            </a:r>
          </a:p>
        </p:txBody>
      </p:sp>
    </p:spTree>
    <p:extLst>
      <p:ext uri="{BB962C8B-B14F-4D97-AF65-F5344CB8AC3E}">
        <p14:creationId xmlns:p14="http://schemas.microsoft.com/office/powerpoint/2010/main" val="340362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6DED44-2DE9-7931-ECB5-EAEC906CF36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x-none"/>
              <a:t>IXe Symposium RDPLF - 2-4 Mai 2007 </a:t>
            </a:r>
          </a:p>
        </p:txBody>
      </p:sp>
    </p:spTree>
    <p:extLst>
      <p:ext uri="{BB962C8B-B14F-4D97-AF65-F5344CB8AC3E}">
        <p14:creationId xmlns:p14="http://schemas.microsoft.com/office/powerpoint/2010/main" val="1250721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52A0707-DECA-A6CB-BE3B-6C1A42AC4C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AE5141D-2E41-45ED-6F41-C7D2558FB5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E3C5F53-B958-F410-CEC4-9FE88CFF1B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57800" y="64008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fr-FR" altLang="x-none"/>
              <a:t>Journée pratique DIU DP 21 Mai 2015</a:t>
            </a:r>
          </a:p>
        </p:txBody>
      </p:sp>
      <p:pic>
        <p:nvPicPr>
          <p:cNvPr id="2" name="Image 5" descr="logoRDPLFblanc64.jpg">
            <a:extLst>
              <a:ext uri="{FF2B5EF4-FFF2-40B4-BE49-F238E27FC236}">
                <a16:creationId xmlns:a16="http://schemas.microsoft.com/office/drawing/2014/main" id="{FB8A675E-6725-4024-715C-18D26FCCE5F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A0486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A048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A0486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A0486"/>
          </a:solidFill>
          <a:latin typeface="+mn-lt"/>
          <a:ea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A0486"/>
          </a:solidFill>
          <a:latin typeface="+mn-lt"/>
          <a:ea typeface="ヒラギノ角ゴ Pro W3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A0486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A0486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A0486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A0486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.verger@wanadoo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dplf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.verger@wanadoo.fr" TargetMode="External"/><Relationship Id="rId2" Type="http://schemas.openxmlformats.org/officeDocument/2006/relationships/hyperlink" Target="mailto:secretaire@rdplf.or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dplf-db.org:8086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dplf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/bdd.rdplf.or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dplf.org/financement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dplf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rdplf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69F954FE-55FF-263E-6DFB-2A5D0CDEB6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1550" y="152400"/>
            <a:ext cx="7791450" cy="1828800"/>
          </a:xfrm>
        </p:spPr>
        <p:txBody>
          <a:bodyPr/>
          <a:lstStyle/>
          <a:p>
            <a:r>
              <a:rPr lang="fr-FR" altLang="fr-FR" sz="4000" dirty="0">
                <a:solidFill>
                  <a:srgbClr val="616161"/>
                </a:solidFill>
                <a:ea typeface="ＭＳ Ｐゴシック" panose="020B0600070205080204" pitchFamily="34" charset="-128"/>
              </a:rPr>
              <a:t>Journée formation pratique</a:t>
            </a:r>
            <a:br>
              <a:rPr lang="fr-FR" altLang="fr-FR" sz="4000" dirty="0">
                <a:solidFill>
                  <a:srgbClr val="616161"/>
                </a:solidFill>
                <a:ea typeface="ＭＳ Ｐゴシック" panose="020B0600070205080204" pitchFamily="34" charset="-128"/>
              </a:rPr>
            </a:br>
            <a:r>
              <a:rPr lang="fr-FR" altLang="fr-FR" sz="4000" dirty="0">
                <a:solidFill>
                  <a:srgbClr val="616161"/>
                </a:solidFill>
                <a:ea typeface="ＭＳ Ｐゴシック" panose="020B0600070205080204" pitchFamily="34" charset="-128"/>
              </a:rPr>
              <a:t>DIU DP – 4 Avril 2024</a:t>
            </a:r>
            <a:endParaRPr lang="fr-FR" altLang="fr-FR" dirty="0">
              <a:ea typeface="ＭＳ Ｐゴシック" panose="020B0600070205080204" pitchFamily="34" charset="-128"/>
            </a:endParaRP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E434D934-E4FD-D8A0-2DFE-B28BE95F04F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3850" y="1916113"/>
            <a:ext cx="8686800" cy="4752975"/>
          </a:xfrm>
        </p:spPr>
        <p:txBody>
          <a:bodyPr/>
          <a:lstStyle/>
          <a:p>
            <a:r>
              <a:rPr lang="fr-FR" altLang="fr-FR" sz="2800">
                <a:ea typeface="ＭＳ Ｐゴシック" panose="020B0600070205080204" pitchFamily="34" charset="-128"/>
              </a:rPr>
              <a:t>Registre RDPLF  : </a:t>
            </a:r>
          </a:p>
          <a:p>
            <a:r>
              <a:rPr lang="fr-FR" altLang="fr-FR" sz="2800">
                <a:ea typeface="ＭＳ Ｐゴシック" panose="020B0600070205080204" pitchFamily="34" charset="-128"/>
              </a:rPr>
              <a:t>Comment et Pourquoi participer </a:t>
            </a:r>
          </a:p>
          <a:p>
            <a:endParaRPr lang="fr-FR" altLang="fr-FR" sz="2800">
              <a:ea typeface="ＭＳ Ｐゴシック" panose="020B0600070205080204" pitchFamily="34" charset="-128"/>
            </a:endParaRPr>
          </a:p>
          <a:p>
            <a:r>
              <a:rPr lang="fr-FR" altLang="fr-FR" sz="2800">
                <a:ea typeface="ＭＳ Ｐゴシック" panose="020B0600070205080204" pitchFamily="34" charset="-128"/>
              </a:rPr>
              <a:t>Christian Verger</a:t>
            </a:r>
          </a:p>
          <a:p>
            <a:r>
              <a:rPr lang="fr-FR" altLang="fr-FR" sz="2800">
                <a:ea typeface="ＭＳ Ｐゴシック" panose="020B0600070205080204" pitchFamily="34" charset="-128"/>
                <a:hlinkClick r:id="rId3"/>
              </a:rPr>
              <a:t>c.verger@wanadoo.fr</a:t>
            </a:r>
            <a:r>
              <a:rPr lang="fr-FR" altLang="fr-FR" sz="2800">
                <a:ea typeface="ＭＳ Ｐゴシック" panose="020B0600070205080204" pitchFamily="34" charset="-128"/>
              </a:rPr>
              <a:t>, mobile : 33 6 08 76 59 91</a:t>
            </a:r>
          </a:p>
          <a:p>
            <a:endParaRPr lang="fr-FR" altLang="fr-FR" sz="2800">
              <a:ea typeface="ＭＳ Ｐゴシック" panose="020B0600070205080204" pitchFamily="34" charset="-128"/>
            </a:endParaRPr>
          </a:p>
          <a:p>
            <a:r>
              <a:rPr lang="fr-FR" altLang="fr-FR" sz="2800">
                <a:ea typeface="ＭＳ Ｐゴシック" panose="020B0600070205080204" pitchFamily="34" charset="-128"/>
              </a:rPr>
              <a:t>RDPLF, 30 rue Sere Depoin, 95300-Pontoise</a:t>
            </a:r>
          </a:p>
          <a:p>
            <a:r>
              <a:rPr lang="fr-FR" altLang="fr-FR" sz="2800">
                <a:ea typeface="ＭＳ Ｐゴシック" panose="020B0600070205080204" pitchFamily="34" charset="-128"/>
              </a:rPr>
              <a:t>secretaire@rdplf.org </a:t>
            </a:r>
          </a:p>
          <a:p>
            <a:r>
              <a:rPr lang="fr-FR" altLang="fr-FR" sz="2800">
                <a:ea typeface="ＭＳ Ｐゴシック" panose="020B0600070205080204" pitchFamily="34" charset="-128"/>
              </a:rPr>
              <a:t>Tel : ‭+33 9 71 52 38 98‬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1">
            <a:extLst>
              <a:ext uri="{FF2B5EF4-FFF2-40B4-BE49-F238E27FC236}">
                <a16:creationId xmlns:a16="http://schemas.microsoft.com/office/drawing/2014/main" id="{F96DBCE4-4BC0-88EA-42E0-BFFD175886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fr-FR" altLang="fr-FR" dirty="0">
                <a:solidFill>
                  <a:schemeClr val="accent2"/>
                </a:solidFill>
                <a:ea typeface="ＭＳ Ｐゴシック" panose="020B0600070205080204" pitchFamily="34" charset="-128"/>
                <a:hlinkClick r:id="rId3"/>
              </a:rPr>
              <a:t>https://www.rdplf.org</a:t>
            </a:r>
            <a:endParaRPr lang="fr-FR" altLang="fr-FR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5602" name="ZoneTexte 1">
            <a:extLst>
              <a:ext uri="{FF2B5EF4-FFF2-40B4-BE49-F238E27FC236}">
                <a16:creationId xmlns:a16="http://schemas.microsoft.com/office/drawing/2014/main" id="{7F3A2C09-7CD0-9DFA-B3B2-AD4DBAFEF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2205038"/>
            <a:ext cx="4391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>
                <a:solidFill>
                  <a:srgbClr val="FF0000"/>
                </a:solidFill>
                <a:latin typeface="Times New Roman" panose="02020603050405020304" pitchFamily="18" charset="0"/>
              </a:rPr>
              <a:t>Corriger</a:t>
            </a:r>
          </a:p>
        </p:txBody>
      </p:sp>
      <p:pic>
        <p:nvPicPr>
          <p:cNvPr id="25603" name="Image 6">
            <a:extLst>
              <a:ext uri="{FF2B5EF4-FFF2-40B4-BE49-F238E27FC236}">
                <a16:creationId xmlns:a16="http://schemas.microsoft.com/office/drawing/2014/main" id="{4C250C28-FAD1-5CE3-939F-652D19396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628775"/>
            <a:ext cx="812958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re 1">
            <a:extLst>
              <a:ext uri="{FF2B5EF4-FFF2-40B4-BE49-F238E27FC236}">
                <a16:creationId xmlns:a16="http://schemas.microsoft.com/office/drawing/2014/main" id="{32D07FDC-3C08-A4AB-A96A-B2A50DD4AF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06451"/>
          </a:xfrm>
        </p:spPr>
        <p:txBody>
          <a:bodyPr/>
          <a:lstStyle/>
          <a:p>
            <a:r>
              <a:rPr lang="en-GB" altLang="fr-FR" sz="3200" dirty="0">
                <a:ea typeface="ＭＳ Ｐゴシック" panose="020B0600070205080204" pitchFamily="34" charset="-128"/>
              </a:rPr>
              <a:t>Comment </a:t>
            </a:r>
            <a:r>
              <a:rPr lang="en-GB" altLang="fr-FR" sz="3200" dirty="0" err="1">
                <a:ea typeface="ＭＳ Ｐゴシック" panose="020B0600070205080204" pitchFamily="34" charset="-128"/>
              </a:rPr>
              <a:t>participer</a:t>
            </a:r>
            <a:endParaRPr lang="en-GB" altLang="fr-FR" sz="3200" dirty="0">
              <a:ea typeface="ＭＳ Ｐゴシック" panose="020B0600070205080204" pitchFamily="34" charset="-128"/>
            </a:endParaRPr>
          </a:p>
        </p:txBody>
      </p:sp>
      <p:sp>
        <p:nvSpPr>
          <p:cNvPr id="29698" name="ZoneTexte 2">
            <a:extLst>
              <a:ext uri="{FF2B5EF4-FFF2-40B4-BE49-F238E27FC236}">
                <a16:creationId xmlns:a16="http://schemas.microsoft.com/office/drawing/2014/main" id="{8EC3FBB5-FDBD-4306-4FEE-D5B8BB251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1052736"/>
            <a:ext cx="51847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  <a:latin typeface="Times New Roman" panose="02020603050405020304" pitchFamily="18" charset="0"/>
                <a:hlinkClick r:id="rId2"/>
              </a:rPr>
              <a:t>secretaire@rdplf.org</a:t>
            </a:r>
            <a:endParaRPr lang="fr-FR" altLang="fr-FR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+33 9 71 52 38 98‬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  <a:latin typeface="Times New Roman" panose="02020603050405020304" pitchFamily="18" charset="0"/>
                <a:hlinkClick r:id="rId3"/>
              </a:rPr>
              <a:t>c.verger@wanadoo.fr</a:t>
            </a:r>
            <a:endParaRPr lang="fr-FR" altLang="fr-FR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+33 6 08 76 59 91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Formulaire contact du site</a:t>
            </a:r>
          </a:p>
        </p:txBody>
      </p:sp>
      <p:sp>
        <p:nvSpPr>
          <p:cNvPr id="29699" name="ZoneTexte 3">
            <a:extLst>
              <a:ext uri="{FF2B5EF4-FFF2-40B4-BE49-F238E27FC236}">
                <a16:creationId xmlns:a16="http://schemas.microsoft.com/office/drawing/2014/main" id="{006AEC58-BCC1-6803-9587-5E9214F95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4118421"/>
            <a:ext cx="77755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S’engager  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	- mise à jour temps réel ou  &lt; mensuelle (module principal)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	- être exhaustif, vérifier résultats, signaler erreurs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	- module optionnel : ne participer que si exhaustif.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3CA96-FB66-14B9-77A5-B7ABA68C6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95" y="116632"/>
            <a:ext cx="7772400" cy="1143000"/>
          </a:xfrm>
        </p:spPr>
        <p:txBody>
          <a:bodyPr/>
          <a:lstStyle/>
          <a:p>
            <a:r>
              <a:rPr lang="fr-FR" dirty="0"/>
              <a:t>Note importante pour la saisie  des péritonites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D47E03-C00F-AAE1-550B-FEDD52303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544144"/>
          </a:xfrm>
        </p:spPr>
        <p:txBody>
          <a:bodyPr/>
          <a:lstStyle/>
          <a:p>
            <a:r>
              <a:rPr lang="fr-FR" dirty="0"/>
              <a:t>Saisir tous les épisodes de liquide trouble y compris les récidives ++++</a:t>
            </a:r>
          </a:p>
          <a:p>
            <a:r>
              <a:rPr lang="fr-FR" dirty="0"/>
              <a:t>Saisir les liquides chyleux</a:t>
            </a:r>
          </a:p>
          <a:p>
            <a:r>
              <a:rPr lang="fr-FR" dirty="0"/>
              <a:t>Saisir stériles prédominances </a:t>
            </a:r>
            <a:r>
              <a:rPr lang="fr-FR" dirty="0" err="1"/>
              <a:t>eosino</a:t>
            </a:r>
            <a:endParaRPr lang="fr-FR" dirty="0"/>
          </a:p>
          <a:p>
            <a:endParaRPr lang="fr-FR" dirty="0"/>
          </a:p>
          <a:p>
            <a:r>
              <a:rPr lang="fr-FR" dirty="0"/>
              <a:t>Ne pas saisir :</a:t>
            </a:r>
          </a:p>
          <a:p>
            <a:pPr marL="0" indent="0">
              <a:buNone/>
            </a:pPr>
            <a:r>
              <a:rPr lang="fr-FR" dirty="0"/>
              <a:t>	- liquide stérile hémorragique</a:t>
            </a:r>
          </a:p>
          <a:p>
            <a:pPr marL="0" indent="0">
              <a:buNone/>
            </a:pPr>
            <a:r>
              <a:rPr lang="fr-FR" dirty="0"/>
              <a:t>	- liquide stérile trouble 1</a:t>
            </a:r>
            <a:r>
              <a:rPr lang="fr-FR" baseline="30000" dirty="0"/>
              <a:t>er</a:t>
            </a:r>
            <a:r>
              <a:rPr lang="fr-FR" dirty="0"/>
              <a:t> poche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CAB725F-4FD4-5BA8-1212-85F1C86955D4}"/>
              </a:ext>
            </a:extLst>
          </p:cNvPr>
          <p:cNvSpPr txBox="1"/>
          <p:nvPr/>
        </p:nvSpPr>
        <p:spPr>
          <a:xfrm>
            <a:off x="323528" y="623731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Rendu RDPLF : les récidives, récurrence et chyleux rendus à part</a:t>
            </a:r>
          </a:p>
        </p:txBody>
      </p:sp>
    </p:spTree>
    <p:extLst>
      <p:ext uri="{BB962C8B-B14F-4D97-AF65-F5344CB8AC3E}">
        <p14:creationId xmlns:p14="http://schemas.microsoft.com/office/powerpoint/2010/main" val="3113493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re 1">
            <a:extLst>
              <a:ext uri="{FF2B5EF4-FFF2-40B4-BE49-F238E27FC236}">
                <a16:creationId xmlns:a16="http://schemas.microsoft.com/office/drawing/2014/main" id="{361AFAB1-8250-0072-6FAB-2F9B0A99A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Pourquoi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0D2953-4394-E0CE-5333-A6176C53B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69" y="1357616"/>
            <a:ext cx="7772400" cy="411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fr-FR" dirty="0"/>
              <a:t>La saisie et mise à jour régulières des données permet  365 J/365:</a:t>
            </a:r>
          </a:p>
          <a:p>
            <a:pPr marL="0" indent="0">
              <a:buFontTx/>
              <a:buNone/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Un service personnel à chaque équipe</a:t>
            </a:r>
          </a:p>
          <a:p>
            <a:pPr>
              <a:defRPr/>
            </a:pPr>
            <a:r>
              <a:rPr lang="fr-FR" dirty="0"/>
              <a:t>Un service commun à tous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1">
            <a:extLst>
              <a:ext uri="{FF2B5EF4-FFF2-40B4-BE49-F238E27FC236}">
                <a16:creationId xmlns:a16="http://schemas.microsoft.com/office/drawing/2014/main" id="{412FA8DB-D100-3779-D9D4-9F35267FD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>
                <a:ea typeface="ＭＳ Ｐゴシック" panose="020B0600070205080204" pitchFamily="34" charset="-128"/>
              </a:rPr>
              <a:t>Intérêt personnel</a:t>
            </a:r>
          </a:p>
        </p:txBody>
      </p:sp>
      <p:sp>
        <p:nvSpPr>
          <p:cNvPr id="31746" name="Espace réservé du contenu 2">
            <a:extLst>
              <a:ext uri="{FF2B5EF4-FFF2-40B4-BE49-F238E27FC236}">
                <a16:creationId xmlns:a16="http://schemas.microsoft.com/office/drawing/2014/main" id="{FC59DF04-11F1-B220-A65E-4D50BB78BB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650" y="1773238"/>
            <a:ext cx="7772400" cy="4114800"/>
          </a:xfrm>
        </p:spPr>
        <p:txBody>
          <a:bodyPr/>
          <a:lstStyle/>
          <a:p>
            <a:r>
              <a:rPr lang="fr-FR" altLang="fr-FR">
                <a:ea typeface="ＭＳ Ｐゴシック" panose="020B0600070205080204" pitchFamily="34" charset="-128"/>
              </a:rPr>
              <a:t>Suivi des survies,infections et mouvement de patients pour son propre centre</a:t>
            </a:r>
          </a:p>
          <a:p>
            <a:r>
              <a:rPr lang="fr-FR" altLang="fr-FR">
                <a:ea typeface="ＭＳ Ｐゴシック" panose="020B0600070205080204" pitchFamily="34" charset="-128"/>
              </a:rPr>
              <a:t>Demandes d’études personnalisées</a:t>
            </a:r>
          </a:p>
          <a:p>
            <a:endParaRPr lang="fr-FR" altLang="fr-FR">
              <a:ea typeface="ＭＳ Ｐゴシック" panose="020B0600070205080204" pitchFamily="34" charset="-128"/>
            </a:endParaRPr>
          </a:p>
          <a:p>
            <a:pPr lvl="1"/>
            <a:r>
              <a:rPr lang="fr-FR" altLang="fr-FR">
                <a:ea typeface="ＭＳ Ｐゴシック" panose="020B0600070205080204" pitchFamily="34" charset="-128"/>
                <a:hlinkClick r:id="rId2"/>
              </a:rPr>
              <a:t>https://www.rdplf-db.org</a:t>
            </a:r>
            <a:endParaRPr lang="fr-FR" altLang="fr-FR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1">
            <a:extLst>
              <a:ext uri="{FF2B5EF4-FFF2-40B4-BE49-F238E27FC236}">
                <a16:creationId xmlns:a16="http://schemas.microsoft.com/office/drawing/2014/main" id="{E7485836-4AAE-2518-7D6E-A6E391D322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>
                <a:ea typeface="ＭＳ Ｐゴシック" panose="020B0600070205080204" pitchFamily="34" charset="-128"/>
              </a:rPr>
              <a:t>Intérêt général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C0996D-E4AD-1F79-9074-231AA88B6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687888"/>
          </a:xfrm>
        </p:spPr>
        <p:txBody>
          <a:bodyPr/>
          <a:lstStyle/>
          <a:p>
            <a:pPr>
              <a:defRPr/>
            </a:pPr>
            <a:r>
              <a:rPr lang="fr-FR" dirty="0"/>
              <a:t>Possibilité d’accès aux résultats de l’ensemble de la base de données</a:t>
            </a:r>
          </a:p>
          <a:p>
            <a:pPr>
              <a:defRPr/>
            </a:pPr>
            <a:r>
              <a:rPr lang="fr-FR" dirty="0"/>
              <a:t>Demandes d’étude, réalisation de travaux pour thèses et mémoires.</a:t>
            </a:r>
          </a:p>
          <a:p>
            <a:pPr>
              <a:defRPr/>
            </a:pPr>
            <a:endParaRPr lang="fr-FR" dirty="0"/>
          </a:p>
          <a:p>
            <a:pPr marL="0" indent="0">
              <a:buFontTx/>
              <a:buNone/>
              <a:defRPr/>
            </a:pPr>
            <a:r>
              <a:rPr lang="fr-FR" dirty="0"/>
              <a:t>Les différentes possibilités sont disponibles sur le site :</a:t>
            </a:r>
          </a:p>
          <a:p>
            <a:pPr marL="0" indent="0">
              <a:buFontTx/>
              <a:buNone/>
              <a:defRPr/>
            </a:pPr>
            <a:r>
              <a:rPr lang="fr-FR" dirty="0"/>
              <a:t> </a:t>
            </a:r>
            <a:r>
              <a:rPr lang="fr-FR" dirty="0">
                <a:hlinkClick r:id="rId2"/>
              </a:rPr>
              <a:t>https://</a:t>
            </a:r>
            <a:r>
              <a:rPr lang="fr-FR" dirty="0" err="1">
                <a:hlinkClick r:id="rId2"/>
              </a:rPr>
              <a:t>www.rdplf.org</a:t>
            </a:r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re 1">
            <a:extLst>
              <a:ext uri="{FF2B5EF4-FFF2-40B4-BE49-F238E27FC236}">
                <a16:creationId xmlns:a16="http://schemas.microsoft.com/office/drawing/2014/main" id="{43585A85-9DAD-8B9B-C34A-B2FD8F1A08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115888"/>
            <a:ext cx="7772400" cy="914400"/>
          </a:xfrm>
        </p:spPr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Les accès au stats</a:t>
            </a:r>
          </a:p>
        </p:txBody>
      </p:sp>
      <p:sp>
        <p:nvSpPr>
          <p:cNvPr id="33794" name="Espace réservé du contenu 2">
            <a:extLst>
              <a:ext uri="{FF2B5EF4-FFF2-40B4-BE49-F238E27FC236}">
                <a16:creationId xmlns:a16="http://schemas.microsoft.com/office/drawing/2014/main" id="{C8238602-DF86-E082-D796-A6E79D5BC0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504" y="1125538"/>
            <a:ext cx="8890446" cy="56165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400" dirty="0">
                <a:ea typeface="ＭＳ Ｐゴシック" panose="020B0600070205080204" pitchFamily="34" charset="-128"/>
              </a:rPr>
              <a:t>Utilisation libre des stats annuelles sur RDPLF.ORG et BDD </a:t>
            </a:r>
          </a:p>
          <a:p>
            <a:pPr>
              <a:lnSpc>
                <a:spcPct val="80000"/>
              </a:lnSpc>
            </a:pPr>
            <a:r>
              <a:rPr lang="fr-FR" altLang="fr-FR" sz="2400" dirty="0">
                <a:ea typeface="ＭＳ Ｐゴシック" panose="020B0600070205080204" pitchFamily="34" charset="-128"/>
              </a:rPr>
              <a:t>Utilisation libre des requêtes personnelles anonymisées du site. </a:t>
            </a:r>
          </a:p>
          <a:p>
            <a:pPr>
              <a:lnSpc>
                <a:spcPct val="80000"/>
              </a:lnSpc>
            </a:pPr>
            <a:r>
              <a:rPr lang="fr-FR" altLang="fr-FR" sz="2400" dirty="0">
                <a:ea typeface="ＭＳ Ｐゴシック" panose="020B0600070205080204" pitchFamily="34" charset="-128"/>
              </a:rPr>
              <a:t>mettre le Logo du RDPLF si copie d’écran utilisée pour présentation orale. </a:t>
            </a:r>
            <a:r>
              <a:rPr lang="fr-FR" altLang="fr-FR" sz="2400" u="sng" dirty="0">
                <a:ea typeface="ＭＳ Ｐゴシック" panose="020B0600070205080204" pitchFamily="34" charset="-128"/>
              </a:rPr>
              <a:t>Demande d’accord si pour publication.</a:t>
            </a:r>
          </a:p>
          <a:p>
            <a:pPr>
              <a:lnSpc>
                <a:spcPct val="80000"/>
              </a:lnSpc>
            </a:pPr>
            <a:endParaRPr lang="fr-FR" altLang="fr-FR" sz="2400" u="sng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fr-FR" altLang="fr-FR" sz="2400" dirty="0">
                <a:ea typeface="ＭＳ Ｐゴシック" panose="020B0600070205080204" pitchFamily="34" charset="-128"/>
              </a:rPr>
              <a:t>Tout centre peut demander un export des data pour une étude sur son centre propre, pas de nécessité d’accord pour publication. </a:t>
            </a:r>
          </a:p>
          <a:p>
            <a:pPr marL="0" indent="0">
              <a:lnSpc>
                <a:spcPct val="80000"/>
              </a:lnSpc>
              <a:buNone/>
            </a:pPr>
            <a:endParaRPr lang="fr-FR" altLang="fr-FR" sz="24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fr-FR" altLang="fr-FR" sz="2400" dirty="0">
                <a:ea typeface="ＭＳ Ｐゴシック" panose="020B0600070205080204" pitchFamily="34" charset="-128"/>
              </a:rPr>
              <a:t>Pour une étude nationale : par définition représente le RDPLF : soumettre protocole, exports anonymisés utilisable une fois, non transférable, vérifier validité et </a:t>
            </a:r>
            <a:r>
              <a:rPr lang="fr-FR" altLang="fr-FR" sz="2400" dirty="0" err="1">
                <a:ea typeface="ＭＳ Ｐゴシック" panose="020B0600070205080204" pitchFamily="34" charset="-128"/>
              </a:rPr>
              <a:t>significaton</a:t>
            </a:r>
            <a:r>
              <a:rPr lang="fr-FR" altLang="fr-FR" sz="2400" dirty="0">
                <a:ea typeface="ＭＳ Ｐゴシック" panose="020B0600070205080204" pitchFamily="34" charset="-128"/>
              </a:rPr>
              <a:t> des variables avec RDPLF avant publication. Peut nécessiter accord CBP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re 1">
            <a:extLst>
              <a:ext uri="{FF2B5EF4-FFF2-40B4-BE49-F238E27FC236}">
                <a16:creationId xmlns:a16="http://schemas.microsoft.com/office/drawing/2014/main" id="{5A70D152-B578-0959-BD8F-1ED15A3ADF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1143000"/>
          </a:xfrm>
        </p:spPr>
        <p:txBody>
          <a:bodyPr/>
          <a:lstStyle/>
          <a:p>
            <a:r>
              <a:rPr lang="fr-FR" altLang="fr-FR">
                <a:ea typeface="ＭＳ Ｐゴシック" panose="020B0600070205080204" pitchFamily="34" charset="-128"/>
              </a:rPr>
              <a:t>Intérêt particulier du module nutrition</a:t>
            </a:r>
          </a:p>
        </p:txBody>
      </p:sp>
      <p:sp>
        <p:nvSpPr>
          <p:cNvPr id="34818" name="Espace réservé du contenu 2">
            <a:extLst>
              <a:ext uri="{FF2B5EF4-FFF2-40B4-BE49-F238E27FC236}">
                <a16:creationId xmlns:a16="http://schemas.microsoft.com/office/drawing/2014/main" id="{47067717-005D-13C9-A654-AABECB4ACE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382000" cy="5029200"/>
          </a:xfrm>
        </p:spPr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Les logiciels des laboratoires reposent sur des évaluations statistiques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Ils peuvent induire en cas de DP Fluctuante des erreurs de clearances de plus de 50 %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Ils sont utiles pour raisonner sur la meilleurs stratégie à adopter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Le module nutrition et dialyse </a:t>
            </a:r>
            <a:r>
              <a:rPr lang="fr-FR" altLang="fr-FR" dirty="0" err="1">
                <a:ea typeface="ＭＳ Ｐゴシック" panose="020B0600070205080204" pitchFamily="34" charset="-128"/>
              </a:rPr>
              <a:t>adequate</a:t>
            </a:r>
            <a:r>
              <a:rPr lang="fr-FR" altLang="fr-FR" dirty="0">
                <a:ea typeface="ＭＳ Ｐゴシック" panose="020B0600070205080204" pitchFamily="34" charset="-128"/>
              </a:rPr>
              <a:t> permet de vérifier le résultat.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re 1">
            <a:extLst>
              <a:ext uri="{FF2B5EF4-FFF2-40B4-BE49-F238E27FC236}">
                <a16:creationId xmlns:a16="http://schemas.microsoft.com/office/drawing/2014/main" id="{5A70D152-B578-0959-BD8F-1ED15A3ADF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1143000"/>
          </a:xfrm>
        </p:spPr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Intérêt particulier du module </a:t>
            </a:r>
            <a:r>
              <a:rPr lang="fr-FR" altLang="fr-FR" dirty="0" err="1">
                <a:ea typeface="ＭＳ Ｐゴシック" panose="020B0600070205080204" pitchFamily="34" charset="-128"/>
              </a:rPr>
              <a:t>Catheter</a:t>
            </a:r>
            <a:endParaRPr lang="fr-FR" altLang="fr-FR" dirty="0">
              <a:ea typeface="ＭＳ Ｐゴシック" panose="020B0600070205080204" pitchFamily="34" charset="-128"/>
            </a:endParaRPr>
          </a:p>
        </p:txBody>
      </p:sp>
      <p:sp>
        <p:nvSpPr>
          <p:cNvPr id="34818" name="Espace réservé du contenu 2">
            <a:extLst>
              <a:ext uri="{FF2B5EF4-FFF2-40B4-BE49-F238E27FC236}">
                <a16:creationId xmlns:a16="http://schemas.microsoft.com/office/drawing/2014/main" id="{47067717-005D-13C9-A654-AABECB4ACE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382000" cy="5029200"/>
          </a:xfrm>
        </p:spPr>
        <p:txBody>
          <a:bodyPr/>
          <a:lstStyle/>
          <a:p>
            <a:pPr marL="0" indent="0">
              <a:buNone/>
            </a:pPr>
            <a:endParaRPr lang="fr-FR" altLang="fr-FR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fr-FR" altLang="fr-FR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fr-FR" altLang="fr-FR" dirty="0">
                <a:ea typeface="ＭＳ Ｐゴシック" panose="020B0600070205080204" pitchFamily="34" charset="-128"/>
              </a:rPr>
              <a:t>Suivi des complications et/ou échecs</a:t>
            </a:r>
          </a:p>
          <a:p>
            <a:pPr marL="0" indent="0">
              <a:buNone/>
            </a:pPr>
            <a:r>
              <a:rPr lang="fr-FR" altLang="fr-FR" dirty="0">
                <a:ea typeface="ＭＳ Ｐゴシック" panose="020B0600070205080204" pitchFamily="34" charset="-128"/>
              </a:rPr>
              <a:t>Comparaison avec autres centres</a:t>
            </a:r>
          </a:p>
          <a:p>
            <a:pPr marL="0" indent="0">
              <a:buNone/>
            </a:pPr>
            <a:endParaRPr lang="fr-FR" altLang="fr-FR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fr-FR" altLang="fr-FR" dirty="0">
                <a:ea typeface="ＭＳ Ｐゴシック" panose="020B0600070205080204" pitchFamily="34" charset="-128"/>
                <a:sym typeface="Wingdings" pitchFamily="2" charset="2"/>
              </a:rPr>
              <a:t>++&gt;&gt; saisir tous les cathéters même si DP non débutée !</a:t>
            </a:r>
            <a:endParaRPr lang="fr-FR" altLang="fr-FR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4193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re 1">
            <a:extLst>
              <a:ext uri="{FF2B5EF4-FFF2-40B4-BE49-F238E27FC236}">
                <a16:creationId xmlns:a16="http://schemas.microsoft.com/office/drawing/2014/main" id="{AC77D737-983A-1888-5DCE-DED62FBAF3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fr-FR" altLang="fr-FR">
                <a:ea typeface="ＭＳ Ｐゴシック" panose="020B0600070205080204" pitchFamily="34" charset="-128"/>
              </a:rPr>
              <a:t>RDPLF : l’indispensable rôle des infirmières</a:t>
            </a:r>
          </a:p>
        </p:txBody>
      </p:sp>
      <p:sp>
        <p:nvSpPr>
          <p:cNvPr id="35842" name="Espace réservé du contenu 2">
            <a:extLst>
              <a:ext uri="{FF2B5EF4-FFF2-40B4-BE49-F238E27FC236}">
                <a16:creationId xmlns:a16="http://schemas.microsoft.com/office/drawing/2014/main" id="{236969AB-4032-D75A-80B1-CD0FBB2D88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458200" cy="3048000"/>
          </a:xfrm>
        </p:spPr>
        <p:txBody>
          <a:bodyPr/>
          <a:lstStyle/>
          <a:p>
            <a:r>
              <a:rPr lang="fr-FR" altLang="fr-FR" sz="1800" dirty="0">
                <a:ea typeface="ＭＳ Ｐゴシック" panose="020B0600070205080204" pitchFamily="34" charset="-128"/>
              </a:rPr>
              <a:t>Au moins 70 % de la saisie par des IDE</a:t>
            </a:r>
          </a:p>
          <a:p>
            <a:r>
              <a:rPr lang="fr-FR" altLang="fr-FR" sz="1800" dirty="0">
                <a:ea typeface="ＭＳ Ｐゴシック" panose="020B0600070205080204" pitchFamily="34" charset="-128"/>
              </a:rPr>
              <a:t>Bilan nutritionnels réalisés par les IDE</a:t>
            </a:r>
          </a:p>
          <a:p>
            <a:r>
              <a:rPr lang="fr-FR" altLang="fr-FR" sz="1800" dirty="0">
                <a:ea typeface="ＭＳ Ｐゴシック" panose="020B0600070205080204" pitchFamily="34" charset="-128"/>
                <a:sym typeface="Wingdings" pitchFamily="2" charset="2"/>
              </a:rPr>
              <a:t> augmentation de la charge de travail</a:t>
            </a:r>
          </a:p>
          <a:p>
            <a:r>
              <a:rPr lang="fr-FR" altLang="fr-FR" sz="1800" dirty="0">
                <a:ea typeface="ＭＳ Ｐゴシック" panose="020B0600070205080204" pitchFamily="34" charset="-128"/>
                <a:sym typeface="Wingdings" pitchFamily="2" charset="2"/>
              </a:rPr>
              <a:t> nécessité de reconnaître leur rôle, leur donner moyens de partage d’expérience et formation</a:t>
            </a:r>
          </a:p>
          <a:p>
            <a:r>
              <a:rPr lang="fr-FR" altLang="fr-FR" sz="1800" dirty="0">
                <a:ea typeface="ＭＳ Ｐゴシック" panose="020B0600070205080204" pitchFamily="34" charset="-128"/>
                <a:sym typeface="Wingdings" pitchFamily="2" charset="2"/>
              </a:rPr>
              <a:t>==&gt; 22 Mars 2016  lancement de la 1ere liste de discussion DP ET HDD pour IDE du RDPLF</a:t>
            </a:r>
          </a:p>
          <a:p>
            <a:pPr lvl="1"/>
            <a:r>
              <a:rPr lang="fr-FR" altLang="fr-FR" sz="2000" dirty="0">
                <a:ea typeface="ＭＳ Ｐゴシック" panose="020B0600070205080204" pitchFamily="34" charset="-128"/>
                <a:sym typeface="Wingdings" pitchFamily="2" charset="2"/>
              </a:rPr>
              <a:t>Buts : aide à la saisie et l’exploitation des données RDPLF</a:t>
            </a:r>
          </a:p>
          <a:p>
            <a:pPr lvl="1"/>
            <a:r>
              <a:rPr lang="fr-FR" altLang="fr-FR" sz="2000" dirty="0">
                <a:ea typeface="ＭＳ Ｐゴシック" panose="020B0600070205080204" pitchFamily="34" charset="-128"/>
                <a:sym typeface="Wingdings" pitchFamily="2" charset="2"/>
              </a:rPr>
              <a:t>Questions réponses sur la DP en général et HDD</a:t>
            </a:r>
          </a:p>
        </p:txBody>
      </p:sp>
      <p:sp>
        <p:nvSpPr>
          <p:cNvPr id="35843" name="ZoneTexte 4">
            <a:extLst>
              <a:ext uri="{FF2B5EF4-FFF2-40B4-BE49-F238E27FC236}">
                <a16:creationId xmlns:a16="http://schemas.microsoft.com/office/drawing/2014/main" id="{CBC40572-0BCA-E9F6-EF7F-26F6DAAD4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648200"/>
            <a:ext cx="31801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800" dirty="0" err="1">
                <a:solidFill>
                  <a:srgbClr val="2D2DB9"/>
                </a:solidFill>
                <a:latin typeface="Times New Roman" panose="02020603050405020304" pitchFamily="18" charset="0"/>
              </a:rPr>
              <a:t>AlloDom@rdplf.org</a:t>
            </a:r>
            <a:endParaRPr lang="fr-FR" altLang="fr-FR" sz="2800" dirty="0">
              <a:solidFill>
                <a:srgbClr val="2D2DB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4" name="ZoneTexte 5">
            <a:extLst>
              <a:ext uri="{FF2B5EF4-FFF2-40B4-BE49-F238E27FC236}">
                <a16:creationId xmlns:a16="http://schemas.microsoft.com/office/drawing/2014/main" id="{52A65B8D-9FFA-66F4-0A61-ECB955381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57800"/>
            <a:ext cx="86019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Liste de diffusion DP et </a:t>
            </a:r>
            <a:r>
              <a:rPr lang="fr-FR" altLang="fr-F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HDDréservée</a:t>
            </a:r>
            <a:r>
              <a:rPr lang="fr-FR" altLang="fr-F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aux infirmières de DP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Modératrice : Marie Christine </a:t>
            </a:r>
            <a:r>
              <a:rPr lang="fr-FR" altLang="fr-F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Padernoz</a:t>
            </a:r>
            <a:endParaRPr lang="fr-FR" altLang="fr-FR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5" name="ZoneTexte 6">
            <a:extLst>
              <a:ext uri="{FF2B5EF4-FFF2-40B4-BE49-F238E27FC236}">
                <a16:creationId xmlns:a16="http://schemas.microsoft.com/office/drawing/2014/main" id="{A6285FDE-5630-011D-956E-F4E3DD724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30" y="6174443"/>
            <a:ext cx="85171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Inscription : http://</a:t>
            </a:r>
            <a:r>
              <a:rPr lang="fr-FR" altLang="fr-FR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www.rdplf.org</a:t>
            </a:r>
            <a:r>
              <a:rPr lang="fr-FR" altLang="fr-FR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fr-FR" altLang="fr-FR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echanges-infirmier.html</a:t>
            </a:r>
            <a:endParaRPr lang="fr-FR" altLang="fr-FR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>
            <a:extLst>
              <a:ext uri="{FF2B5EF4-FFF2-40B4-BE49-F238E27FC236}">
                <a16:creationId xmlns:a16="http://schemas.microsoft.com/office/drawing/2014/main" id="{EBC90B9D-3C1C-EDDE-8C33-3C6A3A2390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6313" y="147638"/>
            <a:ext cx="7772400" cy="585787"/>
          </a:xfrm>
        </p:spPr>
        <p:txBody>
          <a:bodyPr/>
          <a:lstStyle/>
          <a:p>
            <a:r>
              <a:rPr lang="fr-FR" altLang="fr-FR">
                <a:ea typeface="ＭＳ Ｐゴシック" panose="020B0600070205080204" pitchFamily="34" charset="-128"/>
              </a:rPr>
              <a:t>Historique</a:t>
            </a:r>
          </a:p>
        </p:txBody>
      </p:sp>
      <p:sp>
        <p:nvSpPr>
          <p:cNvPr id="17410" name="Espace réservé du contenu 2">
            <a:extLst>
              <a:ext uri="{FF2B5EF4-FFF2-40B4-BE49-F238E27FC236}">
                <a16:creationId xmlns:a16="http://schemas.microsoft.com/office/drawing/2014/main" id="{B05E5274-18E3-F501-0766-80C45D008F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196975"/>
            <a:ext cx="7772400" cy="3124200"/>
          </a:xfrm>
        </p:spPr>
        <p:txBody>
          <a:bodyPr/>
          <a:lstStyle/>
          <a:p>
            <a:r>
              <a:rPr lang="fr-FR" altLang="fr-FR" sz="2000">
                <a:ea typeface="ＭＳ Ｐゴシック" panose="020B0600070205080204" pitchFamily="34" charset="-128"/>
              </a:rPr>
              <a:t>…1980 :</a:t>
            </a:r>
          </a:p>
          <a:p>
            <a:pPr lvl="1"/>
            <a:r>
              <a:rPr lang="fr-FR" altLang="fr-FR" sz="2000">
                <a:ea typeface="ＭＳ Ｐゴシック" panose="020B0600070205080204" pitchFamily="34" charset="-128"/>
              </a:rPr>
              <a:t>Diaphane (ancêtre de REIN)</a:t>
            </a:r>
          </a:p>
          <a:p>
            <a:pPr lvl="2"/>
            <a:r>
              <a:rPr lang="fr-FR" altLang="fr-FR" sz="2000"/>
              <a:t>Pas ou peu d’accès possible résultats généraux</a:t>
            </a:r>
          </a:p>
          <a:p>
            <a:pPr lvl="2"/>
            <a:r>
              <a:rPr lang="fr-FR" altLang="fr-FR" sz="2000"/>
              <a:t>Uniquement pour HD</a:t>
            </a:r>
          </a:p>
          <a:p>
            <a:pPr lvl="1"/>
            <a:r>
              <a:rPr lang="fr-FR" altLang="fr-FR" sz="2000">
                <a:ea typeface="ＭＳ Ｐゴシック" panose="020B0600070205080204" pitchFamily="34" charset="-128"/>
              </a:rPr>
              <a:t>EDTA : très contraignant, pas d’accès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F60636F-C39E-8DA0-4E13-A86D22204530}"/>
              </a:ext>
            </a:extLst>
          </p:cNvPr>
          <p:cNvSpPr txBox="1"/>
          <p:nvPr/>
        </p:nvSpPr>
        <p:spPr>
          <a:xfrm>
            <a:off x="615950" y="3373438"/>
            <a:ext cx="80629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rgbClr val="0A0486"/>
                </a:solidFill>
                <a:latin typeface="+mn-lt"/>
                <a:ea typeface="ヒラギノ角ゴ Pro W3" charset="-128"/>
              </a:rPr>
              <a:t>1980 – 1986 : développement de la DP, pas de registre français, pas de moyens d’évaluation à l’échelon local, pas d’informatique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160E5AC-8B4A-606A-F986-85C6EBAD2A4B}"/>
              </a:ext>
            </a:extLst>
          </p:cNvPr>
          <p:cNvSpPr txBox="1"/>
          <p:nvPr/>
        </p:nvSpPr>
        <p:spPr>
          <a:xfrm>
            <a:off x="250825" y="4303713"/>
            <a:ext cx="8424863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rgbClr val="0A0486"/>
                </a:solidFill>
                <a:latin typeface="+mn-lt"/>
                <a:ea typeface="ヒラギノ角ゴ Pro W3" charset="-128"/>
              </a:rPr>
              <a:t>1986 : Arrivée des premiers micro ordinateurs (APPLE)</a:t>
            </a:r>
          </a:p>
          <a:p>
            <a:pPr>
              <a:defRPr/>
            </a:pPr>
            <a:r>
              <a:rPr lang="fr-FR" sz="2000" dirty="0">
                <a:solidFill>
                  <a:srgbClr val="0A0486"/>
                </a:solidFill>
                <a:latin typeface="+mn-lt"/>
                <a:ea typeface="ヒラギノ角ゴ Pro W3" charset="-128"/>
              </a:rPr>
              <a:t>Projet  (Pontoise (C Verger) +Caen (JP </a:t>
            </a:r>
            <a:r>
              <a:rPr lang="fr-FR" sz="2000" dirty="0" err="1">
                <a:solidFill>
                  <a:srgbClr val="0A0486"/>
                </a:solidFill>
                <a:latin typeface="+mn-lt"/>
                <a:ea typeface="ヒラギノ角ゴ Pro W3" charset="-128"/>
              </a:rPr>
              <a:t>Ryckelynck</a:t>
            </a:r>
            <a:r>
              <a:rPr lang="fr-FR" sz="2000" dirty="0">
                <a:solidFill>
                  <a:srgbClr val="0A0486"/>
                </a:solidFill>
                <a:latin typeface="+mn-lt"/>
                <a:ea typeface="ヒラギノ角ゴ Pro W3" charset="-128"/>
              </a:rPr>
              <a:t>) : </a:t>
            </a:r>
          </a:p>
          <a:p>
            <a:pPr>
              <a:defRPr/>
            </a:pPr>
            <a:r>
              <a:rPr lang="fr-FR" sz="2000" dirty="0">
                <a:solidFill>
                  <a:srgbClr val="0A0486"/>
                </a:solidFill>
                <a:latin typeface="+mn-lt"/>
                <a:ea typeface="ヒラギノ角ゴ Pro W3" charset="-128"/>
              </a:rPr>
              <a:t>	- création d’une base de données micro informatique</a:t>
            </a:r>
          </a:p>
          <a:p>
            <a:pPr>
              <a:defRPr/>
            </a:pPr>
            <a:r>
              <a:rPr lang="fr-FR" sz="2000" dirty="0">
                <a:solidFill>
                  <a:srgbClr val="0A0486"/>
                </a:solidFill>
                <a:latin typeface="+mn-lt"/>
                <a:ea typeface="ヒラギノ角ゴ Pro W3" charset="-128"/>
              </a:rPr>
              <a:t>	- but  : permettre aux centres de s’auto évaluer</a:t>
            </a:r>
            <a:r>
              <a:rPr lang="fr-FR" sz="2000" dirty="0">
                <a:solidFill>
                  <a:srgbClr val="0A0486"/>
                </a:solidFill>
                <a:latin typeface="+mn-lt"/>
                <a:ea typeface="ヒラギノ角ゴ Pro W3" charset="-128"/>
                <a:sym typeface="Wingdings" pitchFamily="2" charset="2"/>
              </a:rPr>
              <a:t> nécessité </a:t>
            </a:r>
            <a:r>
              <a:rPr lang="fr-FR" sz="2000" b="1" dirty="0">
                <a:solidFill>
                  <a:srgbClr val="0A0486"/>
                </a:solidFill>
                <a:latin typeface="+mn-lt"/>
                <a:ea typeface="ヒラギノ角ゴ Pro W3" charset="-128"/>
                <a:sym typeface="Wingdings" pitchFamily="2" charset="2"/>
              </a:rPr>
              <a:t>retour d’information immédiat</a:t>
            </a:r>
            <a:endParaRPr lang="fr-FR" sz="2000" b="1" dirty="0">
              <a:solidFill>
                <a:srgbClr val="0A0486"/>
              </a:solidFill>
              <a:latin typeface="+mn-lt"/>
              <a:ea typeface="ヒラギノ角ゴ Pro W3" charset="-128"/>
            </a:endParaRPr>
          </a:p>
          <a:p>
            <a:pPr>
              <a:defRPr/>
            </a:pPr>
            <a:r>
              <a:rPr lang="fr-FR" sz="2000" dirty="0">
                <a:solidFill>
                  <a:srgbClr val="0A0486"/>
                </a:solidFill>
                <a:latin typeface="+mn-lt"/>
                <a:ea typeface="ヒラギノ角ゴ Pro W3" charset="-128"/>
              </a:rPr>
              <a:t>	- but secondaire : création de liens de communications entre centres</a:t>
            </a:r>
          </a:p>
          <a:p>
            <a:pPr>
              <a:defRPr/>
            </a:pPr>
            <a:r>
              <a:rPr lang="fr-FR" sz="2000" dirty="0">
                <a:solidFill>
                  <a:srgbClr val="0A0486"/>
                </a:solidFill>
                <a:latin typeface="+mn-lt"/>
                <a:ea typeface="ヒラギノ角ゴ Pro W3" charset="-128"/>
              </a:rPr>
              <a:t>	- études multicentriques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re 1">
            <a:extLst>
              <a:ext uri="{FF2B5EF4-FFF2-40B4-BE49-F238E27FC236}">
                <a16:creationId xmlns:a16="http://schemas.microsoft.com/office/drawing/2014/main" id="{8DA0FB46-A25C-7BF4-3A81-FC6D1BECA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31840" y="260648"/>
            <a:ext cx="3168650" cy="360362"/>
          </a:xfrm>
        </p:spPr>
        <p:txBody>
          <a:bodyPr/>
          <a:lstStyle/>
          <a:p>
            <a:r>
              <a:rPr lang="fr-FR" altLang="fr-FR" sz="1800" dirty="0">
                <a:ea typeface="ＭＳ Ｐゴシック" panose="020B0600070205080204" pitchFamily="34" charset="-128"/>
              </a:rPr>
              <a:t>https://</a:t>
            </a:r>
            <a:r>
              <a:rPr lang="fr-FR" altLang="fr-FR" sz="1800" dirty="0" err="1">
                <a:ea typeface="ＭＳ Ｐゴシック" panose="020B0600070205080204" pitchFamily="34" charset="-128"/>
              </a:rPr>
              <a:t>www.rdplf.org</a:t>
            </a:r>
            <a:endParaRPr lang="fr-FR" altLang="fr-FR" sz="1800" dirty="0">
              <a:ea typeface="ＭＳ Ｐゴシック" panose="020B0600070205080204" pitchFamily="34" charset="-128"/>
            </a:endParaRPr>
          </a:p>
        </p:txBody>
      </p:sp>
      <p:pic>
        <p:nvPicPr>
          <p:cNvPr id="3" name="Image 2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BE405B28-24AB-08E0-E91F-9C58BDE73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40768"/>
            <a:ext cx="8603828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re 1">
            <a:extLst>
              <a:ext uri="{FF2B5EF4-FFF2-40B4-BE49-F238E27FC236}">
                <a16:creationId xmlns:a16="http://schemas.microsoft.com/office/drawing/2014/main" id="{61A75B22-79C3-4734-7A11-08D3DFCB17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19475" y="1773238"/>
            <a:ext cx="3168650" cy="360362"/>
          </a:xfrm>
        </p:spPr>
        <p:txBody>
          <a:bodyPr/>
          <a:lstStyle/>
          <a:p>
            <a:r>
              <a:rPr lang="fr-FR" altLang="fr-FR" sz="1800">
                <a:ea typeface="ＭＳ Ｐゴシック" panose="020B0600070205080204" pitchFamily="34" charset="-128"/>
              </a:rPr>
              <a:t>https://www.rdplf.org</a:t>
            </a:r>
          </a:p>
        </p:txBody>
      </p:sp>
      <p:pic>
        <p:nvPicPr>
          <p:cNvPr id="54274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D8D00A98-824A-9DA8-6073-3B00389C7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5888"/>
            <a:ext cx="625475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Image 3">
            <a:extLst>
              <a:ext uri="{FF2B5EF4-FFF2-40B4-BE49-F238E27FC236}">
                <a16:creationId xmlns:a16="http://schemas.microsoft.com/office/drawing/2014/main" id="{86944312-CEAE-25C0-56D6-EDBA0739D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060575"/>
            <a:ext cx="1728788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Image 6">
            <a:extLst>
              <a:ext uri="{FF2B5EF4-FFF2-40B4-BE49-F238E27FC236}">
                <a16:creationId xmlns:a16="http://schemas.microsoft.com/office/drawing/2014/main" id="{2F4EE2AD-8DE2-8DDD-EDBC-9C05A4323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133600"/>
            <a:ext cx="2328862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4277" name="Connecteur droit avec flèche 10">
            <a:extLst>
              <a:ext uri="{FF2B5EF4-FFF2-40B4-BE49-F238E27FC236}">
                <a16:creationId xmlns:a16="http://schemas.microsoft.com/office/drawing/2014/main" id="{D10730E5-2ACA-2540-81E8-D49F83F129E9}"/>
              </a:ext>
            </a:extLst>
          </p:cNvPr>
          <p:cNvCxnSpPr>
            <a:cxnSpLocks/>
          </p:cNvCxnSpPr>
          <p:nvPr/>
        </p:nvCxnSpPr>
        <p:spPr bwMode="auto">
          <a:xfrm>
            <a:off x="2771775" y="4941888"/>
            <a:ext cx="504825" cy="287337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54278" name="Image 12" descr="Une image contenant table&#10;&#10;Description générée automatiquement">
            <a:extLst>
              <a:ext uri="{FF2B5EF4-FFF2-40B4-BE49-F238E27FC236}">
                <a16:creationId xmlns:a16="http://schemas.microsoft.com/office/drawing/2014/main" id="{CF98F8BA-303B-7991-9DB8-E3CAE70C6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45000"/>
            <a:ext cx="3259138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4279" name="Connecteur droit avec flèche 15">
            <a:extLst>
              <a:ext uri="{FF2B5EF4-FFF2-40B4-BE49-F238E27FC236}">
                <a16:creationId xmlns:a16="http://schemas.microsoft.com/office/drawing/2014/main" id="{2E687244-A27A-449E-3DDB-FE59697AF089}"/>
              </a:ext>
            </a:extLst>
          </p:cNvPr>
          <p:cNvCxnSpPr>
            <a:cxnSpLocks/>
          </p:cNvCxnSpPr>
          <p:nvPr/>
        </p:nvCxnSpPr>
        <p:spPr bwMode="auto">
          <a:xfrm flipV="1">
            <a:off x="2843213" y="3644900"/>
            <a:ext cx="3529012" cy="720725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4280" name="ZoneTexte 17">
            <a:extLst>
              <a:ext uri="{FF2B5EF4-FFF2-40B4-BE49-F238E27FC236}">
                <a16:creationId xmlns:a16="http://schemas.microsoft.com/office/drawing/2014/main" id="{CDCF6B46-FB65-51DF-7CE0-3DEBE4173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5084763"/>
            <a:ext cx="17970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Utilisable anonyme :</a:t>
            </a:r>
          </a:p>
          <a:p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 - membre</a:t>
            </a:r>
          </a:p>
          <a:p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 - rdplf</a:t>
            </a:r>
          </a:p>
          <a:p>
            <a:endParaRPr lang="fr-FR" alt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Sinon demander</a:t>
            </a:r>
          </a:p>
        </p:txBody>
      </p:sp>
      <p:cxnSp>
        <p:nvCxnSpPr>
          <p:cNvPr id="54281" name="Connecteur droit avec flèche 18">
            <a:extLst>
              <a:ext uri="{FF2B5EF4-FFF2-40B4-BE49-F238E27FC236}">
                <a16:creationId xmlns:a16="http://schemas.microsoft.com/office/drawing/2014/main" id="{0B00D93F-CBFB-D468-3DC6-B3EAA64CEEAD}"/>
              </a:ext>
            </a:extLst>
          </p:cNvPr>
          <p:cNvCxnSpPr>
            <a:cxnSpLocks/>
          </p:cNvCxnSpPr>
          <p:nvPr/>
        </p:nvCxnSpPr>
        <p:spPr bwMode="auto">
          <a:xfrm flipH="1">
            <a:off x="6516688" y="6165850"/>
            <a:ext cx="647700" cy="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ZoneTexte 6">
            <a:extLst>
              <a:ext uri="{FF2B5EF4-FFF2-40B4-BE49-F238E27FC236}">
                <a16:creationId xmlns:a16="http://schemas.microsoft.com/office/drawing/2014/main" id="{3CA3F792-DDE8-8074-FD38-67C4BEF63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075" y="134938"/>
            <a:ext cx="2813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/>
              <a:t>Critères de sélections</a:t>
            </a:r>
          </a:p>
        </p:txBody>
      </p:sp>
      <p:pic>
        <p:nvPicPr>
          <p:cNvPr id="56322" name="Image 8">
            <a:extLst>
              <a:ext uri="{FF2B5EF4-FFF2-40B4-BE49-F238E27FC236}">
                <a16:creationId xmlns:a16="http://schemas.microsoft.com/office/drawing/2014/main" id="{7FF083E8-7E22-AFAC-3A97-DEDD6B580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620713"/>
            <a:ext cx="78232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Image 2">
            <a:extLst>
              <a:ext uri="{FF2B5EF4-FFF2-40B4-BE49-F238E27FC236}">
                <a16:creationId xmlns:a16="http://schemas.microsoft.com/office/drawing/2014/main" id="{7B85AEDE-3284-914F-66AB-CE2B8EA92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283450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1">
            <a:extLst>
              <a:ext uri="{FF2B5EF4-FFF2-40B4-BE49-F238E27FC236}">
                <a16:creationId xmlns:a16="http://schemas.microsoft.com/office/drawing/2014/main" id="{80CAD585-A99C-03C0-5641-268F38E43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44624"/>
            <a:ext cx="7772400" cy="1143000"/>
          </a:xfrm>
        </p:spPr>
        <p:txBody>
          <a:bodyPr/>
          <a:lstStyle/>
          <a:p>
            <a:r>
              <a:rPr lang="fr-FR" altLang="fr-FR" sz="3600" dirty="0">
                <a:ea typeface="ＭＳ Ｐゴシック" panose="020B0600070205080204" pitchFamily="34" charset="-128"/>
              </a:rPr>
              <a:t>Depuis Juin 2018 :</a:t>
            </a:r>
            <a:br>
              <a:rPr lang="fr-FR" altLang="fr-FR" sz="3600" dirty="0">
                <a:ea typeface="ＭＳ Ｐゴシック" panose="020B0600070205080204" pitchFamily="34" charset="-128"/>
              </a:rPr>
            </a:br>
            <a:r>
              <a:rPr lang="fr-FR" altLang="fr-FR" sz="3600" dirty="0">
                <a:ea typeface="ＭＳ Ｐゴシック" panose="020B0600070205080204" pitchFamily="34" charset="-128"/>
              </a:rPr>
              <a:t>Le BDD : </a:t>
            </a:r>
            <a:r>
              <a:rPr lang="fr-FR" altLang="fr-FR" sz="3600" dirty="0">
                <a:ea typeface="ＭＳ Ｐゴシック" panose="020B0600070205080204" pitchFamily="34" charset="-128"/>
                <a:hlinkClick r:id="rId2"/>
              </a:rPr>
              <a:t>https://www.bdd.rdplf.org</a:t>
            </a:r>
            <a:endParaRPr lang="fr-FR" altLang="fr-FR" sz="3600" dirty="0">
              <a:ea typeface="ＭＳ Ｐゴシック" panose="020B0600070205080204" pitchFamily="34" charset="-128"/>
            </a:endParaRPr>
          </a:p>
        </p:txBody>
      </p:sp>
      <p:sp>
        <p:nvSpPr>
          <p:cNvPr id="36867" name="ZoneTexte 6">
            <a:extLst>
              <a:ext uri="{FF2B5EF4-FFF2-40B4-BE49-F238E27FC236}">
                <a16:creationId xmlns:a16="http://schemas.microsoft.com/office/drawing/2014/main" id="{68741F19-31CC-B1C1-D56E-F227CEBB7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368" y="4743261"/>
            <a:ext cx="756126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Pour la Francophonie et Anglophonie : parution bilingue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Pour Infirmières et néphrologues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Orienté clinique pratique et résultats RDPLF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Parution Trimestrielle, open </a:t>
            </a:r>
            <a:r>
              <a:rPr lang="fr-FR" altLang="fr-FR" sz="1600" dirty="0" err="1">
                <a:solidFill>
                  <a:schemeClr val="tx1"/>
                </a:solidFill>
                <a:latin typeface="+mj-lt"/>
              </a:rPr>
              <a:t>access</a:t>
            </a: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, gratuit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Aide du comité de lecture aux auteurs débutants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 err="1">
                <a:solidFill>
                  <a:schemeClr val="tx1"/>
                </a:solidFill>
                <a:latin typeface="+mj-lt"/>
              </a:rPr>
              <a:t>Reviewing</a:t>
            </a: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  externe: double aveugle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Indexation : </a:t>
            </a:r>
            <a:r>
              <a:rPr lang="fr-FR" altLang="fr-FR" sz="1600" dirty="0" err="1">
                <a:solidFill>
                  <a:schemeClr val="tx1"/>
                </a:solidFill>
                <a:latin typeface="+mj-lt"/>
              </a:rPr>
              <a:t>DOAJ,Google</a:t>
            </a: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 Scholar, </a:t>
            </a:r>
            <a:r>
              <a:rPr lang="fr-FR" altLang="fr-FR" sz="1600" dirty="0" err="1">
                <a:solidFill>
                  <a:schemeClr val="tx1"/>
                </a:solidFill>
                <a:latin typeface="+mj-lt"/>
              </a:rPr>
              <a:t>Bibliothèques,SCOPUS</a:t>
            </a:r>
            <a:endParaRPr lang="fr-FR" altLang="fr-FR" sz="16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PubMed ? (en attente réponse prochaine)</a:t>
            </a:r>
          </a:p>
        </p:txBody>
      </p:sp>
      <p:pic>
        <p:nvPicPr>
          <p:cNvPr id="4" name="Image 3" descr="Une image contenant texte, capture d’écran, Police, Site web&#10;&#10;Description générée automatiquement">
            <a:extLst>
              <a:ext uri="{FF2B5EF4-FFF2-40B4-BE49-F238E27FC236}">
                <a16:creationId xmlns:a16="http://schemas.microsoft.com/office/drawing/2014/main" id="{C96FC7B8-6169-F224-8460-143068CFF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68" y="1252937"/>
            <a:ext cx="7102403" cy="349032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650058-F356-7897-5EA6-C431CA5D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52400"/>
            <a:ext cx="7772400" cy="1143000"/>
          </a:xfrm>
        </p:spPr>
        <p:txBody>
          <a:bodyPr/>
          <a:lstStyle/>
          <a:p>
            <a:r>
              <a:rPr lang="fr-FR" dirty="0"/>
              <a:t>Téléchargements articles BDD</a:t>
            </a:r>
          </a:p>
        </p:txBody>
      </p:sp>
      <p:pic>
        <p:nvPicPr>
          <p:cNvPr id="6" name="Image 5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6FF5C16D-EA62-DE4A-A4DA-D58E2322B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12776"/>
            <a:ext cx="7772400" cy="430244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A402F5C-8471-269C-7CF1-00523B621050}"/>
              </a:ext>
            </a:extLst>
          </p:cNvPr>
          <p:cNvSpPr txBox="1"/>
          <p:nvPr/>
        </p:nvSpPr>
        <p:spPr>
          <a:xfrm>
            <a:off x="236094" y="5832598"/>
            <a:ext cx="8206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Indexation : SCOPUS, </a:t>
            </a:r>
            <a:r>
              <a:rPr lang="fr-FR" dirty="0" err="1"/>
              <a:t>DOAJ.org</a:t>
            </a:r>
            <a:r>
              <a:rPr lang="fr-FR" dirty="0"/>
              <a:t>, Google Scholar etc..</a:t>
            </a:r>
          </a:p>
          <a:p>
            <a:r>
              <a:rPr lang="fr-FR" dirty="0" err="1"/>
              <a:t>Pubmed</a:t>
            </a:r>
            <a:r>
              <a:rPr lang="fr-FR" dirty="0"/>
              <a:t> : demande en cours</a:t>
            </a:r>
          </a:p>
        </p:txBody>
      </p:sp>
    </p:spTree>
    <p:extLst>
      <p:ext uri="{BB962C8B-B14F-4D97-AF65-F5344CB8AC3E}">
        <p14:creationId xmlns:p14="http://schemas.microsoft.com/office/powerpoint/2010/main" val="1599742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re 1">
            <a:extLst>
              <a:ext uri="{FF2B5EF4-FFF2-40B4-BE49-F238E27FC236}">
                <a16:creationId xmlns:a16="http://schemas.microsoft.com/office/drawing/2014/main" id="{3733E9CE-B874-87D2-49B8-2BD3B589C3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115888"/>
            <a:ext cx="7772400" cy="876300"/>
          </a:xfrm>
        </p:spPr>
        <p:txBody>
          <a:bodyPr/>
          <a:lstStyle/>
          <a:p>
            <a:r>
              <a:rPr lang="fr-FR" altLang="fr-FR">
                <a:ea typeface="ＭＳ Ｐゴシック" panose="020B0600070205080204" pitchFamily="34" charset="-128"/>
              </a:rPr>
              <a:t>Soutenez le BDD</a:t>
            </a:r>
          </a:p>
        </p:txBody>
      </p:sp>
      <p:sp>
        <p:nvSpPr>
          <p:cNvPr id="37890" name="Espace réservé du contenu 2">
            <a:extLst>
              <a:ext uri="{FF2B5EF4-FFF2-40B4-BE49-F238E27FC236}">
                <a16:creationId xmlns:a16="http://schemas.microsoft.com/office/drawing/2014/main" id="{000AC6AB-A257-E809-9F9A-00687BEB3E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088" y="1196975"/>
            <a:ext cx="8135937" cy="4114800"/>
          </a:xfrm>
        </p:spPr>
        <p:txBody>
          <a:bodyPr/>
          <a:lstStyle/>
          <a:p>
            <a:r>
              <a:rPr lang="fr-FR" altLang="fr-FR" sz="2400" dirty="0">
                <a:ea typeface="ＭＳ Ｐゴシック" panose="020B0600070205080204" pitchFamily="34" charset="-128"/>
              </a:rPr>
              <a:t>Seule revue francophone bilingue spécialisée dialyse à domicile</a:t>
            </a: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Diamond Open Access : Libre accès, gratuit pour lecteurs ET AUTEURS</a:t>
            </a: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Ouvert médecins et infirmières</a:t>
            </a: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Indexé dans la majorité des librairies </a:t>
            </a:r>
            <a:endParaRPr lang="fr-FR" altLang="fr-FR" dirty="0">
              <a:ea typeface="ＭＳ Ｐゴシック" panose="020B0600070205080204" pitchFamily="34" charset="-128"/>
            </a:endParaRPr>
          </a:p>
          <a:p>
            <a:r>
              <a:rPr lang="fr-FR" altLang="fr-FR" dirty="0">
                <a:ea typeface="ＭＳ Ｐゴシック" panose="020B0600070205080204" pitchFamily="34" charset="-128"/>
              </a:rPr>
              <a:t>Valorisez votre mémoire en le soumettant en article dans le BDD (</a:t>
            </a:r>
            <a:r>
              <a:rPr lang="fr-FR" altLang="fr-FR" dirty="0" err="1">
                <a:ea typeface="ＭＳ Ｐゴシック" panose="020B0600070205080204" pitchFamily="34" charset="-128"/>
              </a:rPr>
              <a:t>bdd.rdplf.org</a:t>
            </a:r>
            <a:r>
              <a:rPr lang="fr-FR" altLang="fr-FR" dirty="0">
                <a:ea typeface="ＭＳ Ｐゴシック" panose="020B0600070205080204" pitchFamily="34" charset="-128"/>
              </a:rPr>
              <a:t>)</a:t>
            </a:r>
          </a:p>
          <a:p>
            <a:pPr marL="457200" lvl="1" indent="0">
              <a:buFontTx/>
              <a:buNone/>
            </a:pPr>
            <a:endParaRPr lang="fr-FR" altLang="fr-FR" dirty="0">
              <a:ea typeface="ＭＳ Ｐゴシック" panose="020B0600070205080204" pitchFamily="34" charset="-128"/>
            </a:endParaRPr>
          </a:p>
          <a:p>
            <a:endParaRPr lang="fr-FR" altLang="fr-FR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30261CC1-5A2E-AFB3-7961-D0B1EA64C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8881071" cy="474911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411E5E3-7289-9095-ECE8-1FAEF47C6EAC}"/>
              </a:ext>
            </a:extLst>
          </p:cNvPr>
          <p:cNvSpPr txBox="1"/>
          <p:nvPr/>
        </p:nvSpPr>
        <p:spPr>
          <a:xfrm>
            <a:off x="1835696" y="332656"/>
            <a:ext cx="56886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/>
              <a:t>https://</a:t>
            </a:r>
            <a:r>
              <a:rPr lang="fr-FR" sz="3200" dirty="0" err="1"/>
              <a:t>www.scienceeurope.org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923022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C5B376AB-D6C1-1EA7-304F-69160A4F80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r>
              <a:rPr lang="fr-FR" altLang="fr-FR">
                <a:ea typeface="ＭＳ Ｐゴシック" panose="020B0600070205080204" pitchFamily="34" charset="-128"/>
              </a:rPr>
              <a:t>Conclusions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F4108037-3B2B-1A54-C46C-20A1E00D4E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77200" cy="53705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2800" dirty="0">
                <a:ea typeface="ＭＳ Ｐゴシック" panose="020B0600070205080204" pitchFamily="34" charset="-128"/>
              </a:rPr>
              <a:t>Exhaustif pour la France par rapport à REIN</a:t>
            </a:r>
          </a:p>
          <a:p>
            <a:pPr>
              <a:lnSpc>
                <a:spcPct val="90000"/>
              </a:lnSpc>
            </a:pPr>
            <a:r>
              <a:rPr lang="fr-FR" altLang="fr-FR" sz="2800" dirty="0">
                <a:ea typeface="ＭＳ Ｐゴシック" panose="020B0600070205080204" pitchFamily="34" charset="-128"/>
              </a:rPr>
              <a:t>Reconnu dans la littérature internationale</a:t>
            </a:r>
          </a:p>
          <a:p>
            <a:pPr>
              <a:lnSpc>
                <a:spcPct val="90000"/>
              </a:lnSpc>
            </a:pPr>
            <a:r>
              <a:rPr lang="fr-FR" altLang="fr-FR" sz="2800" dirty="0">
                <a:ea typeface="ＭＳ Ｐゴシック" panose="020B0600070205080204" pitchFamily="34" charset="-128"/>
              </a:rPr>
              <a:t>Avec les différents modules devient progressivement un « dossier patient »</a:t>
            </a:r>
          </a:p>
          <a:p>
            <a:pPr>
              <a:lnSpc>
                <a:spcPct val="90000"/>
              </a:lnSpc>
            </a:pPr>
            <a:r>
              <a:rPr lang="fr-FR" altLang="fr-FR" sz="2800" dirty="0">
                <a:ea typeface="ＭＳ Ｐゴシック" panose="020B0600070205080204" pitchFamily="34" charset="-128"/>
              </a:rPr>
              <a:t>Outil d’EPP et outil de veille (mais nécessite de chacun une mise à jour rapide)</a:t>
            </a:r>
          </a:p>
          <a:p>
            <a:pPr>
              <a:lnSpc>
                <a:spcPct val="90000"/>
              </a:lnSpc>
            </a:pPr>
            <a:r>
              <a:rPr lang="fr-FR" altLang="fr-FR" sz="2800" dirty="0">
                <a:ea typeface="ＭＳ Ｐゴシック" panose="020B0600070205080204" pitchFamily="34" charset="-128"/>
              </a:rPr>
              <a:t>Ouvert à tous pour conduire des études personnelles</a:t>
            </a:r>
          </a:p>
          <a:p>
            <a:pPr>
              <a:lnSpc>
                <a:spcPct val="90000"/>
              </a:lnSpc>
            </a:pPr>
            <a:r>
              <a:rPr lang="fr-FR" altLang="fr-FR" sz="2800">
                <a:ea typeface="ＭＳ Ｐゴシック" panose="020B0600070205080204" pitchFamily="34" charset="-128"/>
              </a:rPr>
              <a:t>Exemples </a:t>
            </a:r>
            <a:r>
              <a:rPr lang="fr-FR" altLang="fr-FR" sz="2800" dirty="0">
                <a:ea typeface="ＭＳ Ｐゴシック" panose="020B0600070205080204" pitchFamily="34" charset="-128"/>
              </a:rPr>
              <a:t>de protocoles de soins et examens</a:t>
            </a:r>
          </a:p>
          <a:p>
            <a:pPr>
              <a:lnSpc>
                <a:spcPct val="90000"/>
              </a:lnSpc>
            </a:pPr>
            <a:r>
              <a:rPr lang="fr-FR" altLang="fr-FR" sz="2800" dirty="0">
                <a:ea typeface="ＭＳ Ｐゴシック" panose="020B0600070205080204" pitchFamily="34" charset="-128"/>
              </a:rPr>
              <a:t>Iconographie</a:t>
            </a:r>
          </a:p>
          <a:p>
            <a:pPr>
              <a:lnSpc>
                <a:spcPct val="90000"/>
              </a:lnSpc>
            </a:pPr>
            <a:r>
              <a:rPr lang="fr-FR" altLang="fr-FR" sz="2800" dirty="0">
                <a:ea typeface="ＭＳ Ｐゴシック" panose="020B0600070205080204" pitchFamily="34" charset="-128"/>
              </a:rPr>
              <a:t>Revue open </a:t>
            </a:r>
            <a:r>
              <a:rPr lang="fr-FR" altLang="fr-FR" sz="2800" dirty="0" err="1">
                <a:ea typeface="ＭＳ Ｐゴシック" panose="020B0600070205080204" pitchFamily="34" charset="-128"/>
              </a:rPr>
              <a:t>access</a:t>
            </a:r>
            <a:r>
              <a:rPr lang="fr-FR" altLang="fr-FR" sz="2800" dirty="0">
                <a:ea typeface="ＭＳ Ｐゴシック" panose="020B0600070205080204" pitchFamily="34" charset="-128"/>
              </a:rPr>
              <a:t> accessible à tous</a:t>
            </a:r>
          </a:p>
          <a:p>
            <a:pPr>
              <a:lnSpc>
                <a:spcPct val="90000"/>
              </a:lnSpc>
            </a:pPr>
            <a:endParaRPr lang="fr-FR" altLang="fr-FR" sz="2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>
            <a:extLst>
              <a:ext uri="{FF2B5EF4-FFF2-40B4-BE49-F238E27FC236}">
                <a16:creationId xmlns:a16="http://schemas.microsoft.com/office/drawing/2014/main" id="{B73EBFD9-885A-DA6D-F45C-6F8151D61A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6313" y="147638"/>
            <a:ext cx="7772400" cy="585787"/>
          </a:xfrm>
        </p:spPr>
        <p:txBody>
          <a:bodyPr/>
          <a:lstStyle/>
          <a:p>
            <a:r>
              <a:rPr lang="fr-FR" altLang="fr-FR">
                <a:ea typeface="ＭＳ Ｐゴシック" panose="020B0600070205080204" pitchFamily="34" charset="-128"/>
              </a:rPr>
              <a:t>Historique (2)</a:t>
            </a:r>
          </a:p>
        </p:txBody>
      </p:sp>
      <p:sp>
        <p:nvSpPr>
          <p:cNvPr id="18434" name="Espace réservé du contenu 2">
            <a:extLst>
              <a:ext uri="{FF2B5EF4-FFF2-40B4-BE49-F238E27FC236}">
                <a16:creationId xmlns:a16="http://schemas.microsoft.com/office/drawing/2014/main" id="{CA244BE6-34A9-83B2-4956-56DED263C1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9450" y="798513"/>
            <a:ext cx="7772400" cy="2198687"/>
          </a:xfrm>
        </p:spPr>
        <p:txBody>
          <a:bodyPr/>
          <a:lstStyle/>
          <a:p>
            <a:endParaRPr lang="fr-FR" altLang="fr-FR" sz="16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fr-FR" altLang="fr-FR" sz="1600" dirty="0">
                <a:ea typeface="ＭＳ Ｐゴシック" panose="020B0600070205080204" pitchFamily="34" charset="-128"/>
                <a:cs typeface="Arial" panose="020B0604020202020204" pitchFamily="34" charset="0"/>
              </a:rPr>
              <a:t>1986 : Création du RDPLF (France, Belgique, Suisse, Tunisie, Maroc,  Algérie + Argentine, Uruguay</a:t>
            </a:r>
          </a:p>
          <a:p>
            <a:r>
              <a:rPr lang="fr-FR" altLang="fr-FR" sz="1600" dirty="0">
                <a:ea typeface="ＭＳ Ｐゴシック" panose="020B0600070205080204" pitchFamily="34" charset="-128"/>
                <a:cs typeface="Arial" panose="020B0604020202020204" pitchFamily="34" charset="0"/>
              </a:rPr>
              <a:t>Échange par bordereaux et courrier, réponses par retour</a:t>
            </a:r>
          </a:p>
          <a:p>
            <a:r>
              <a:rPr lang="fr-FR" altLang="fr-FR" sz="1600" dirty="0">
                <a:ea typeface="ＭＳ Ｐゴシック" panose="020B0600070205080204" pitchFamily="34" charset="-128"/>
                <a:cs typeface="Arial" panose="020B0604020202020204" pitchFamily="34" charset="0"/>
              </a:rPr>
              <a:t>Apparition de l’Internet</a:t>
            </a:r>
            <a:r>
              <a:rPr lang="fr-FR" altLang="fr-FR" sz="1600" dirty="0">
                <a:ea typeface="ＭＳ Ｐゴシック" panose="020B0600070205080204" pitchFamily="34" charset="-128"/>
                <a:cs typeface="Arial" panose="020B0604020202020204" pitchFamily="34" charset="0"/>
                <a:sym typeface="Wingdings" pitchFamily="2" charset="2"/>
              </a:rPr>
              <a:t> saisie en ligne</a:t>
            </a:r>
            <a:endParaRPr lang="fr-FR" altLang="fr-FR" sz="16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fr-FR" altLang="fr-FR" sz="1600" dirty="0">
                <a:ea typeface="ＭＳ Ｐゴシック" panose="020B0600070205080204" pitchFamily="34" charset="-128"/>
                <a:cs typeface="Arial" panose="020B0604020202020204" pitchFamily="34" charset="0"/>
              </a:rPr>
              <a:t>2012 : ajout registre HDD</a:t>
            </a:r>
          </a:p>
          <a:p>
            <a:r>
              <a:rPr lang="fr-FR" altLang="fr-FR" sz="1600" dirty="0">
                <a:ea typeface="ＭＳ Ｐゴシック" panose="020B0600070205080204" pitchFamily="34" charset="-128"/>
                <a:cs typeface="Arial" panose="020B0604020202020204" pitchFamily="34" charset="0"/>
                <a:sym typeface="Wingdings" pitchFamily="2" charset="2"/>
              </a:rPr>
              <a:t>2019 : reconnu d’Intérêt Général</a:t>
            </a:r>
            <a:endParaRPr lang="fr-FR" altLang="fr-FR" sz="16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fr-FR" altLang="fr-FR" sz="1600" dirty="0">
                <a:ea typeface="ＭＳ Ｐゴシック" panose="020B0600070205080204" pitchFamily="34" charset="-128"/>
                <a:cs typeface="Arial" panose="020B0604020202020204" pitchFamily="34" charset="0"/>
              </a:rPr>
              <a:t>Ressources : </a:t>
            </a:r>
            <a:r>
              <a:rPr lang="fr-FR" altLang="fr-FR" sz="1600" dirty="0">
                <a:ea typeface="ＭＳ Ｐゴシック" panose="020B0600070205080204" pitchFamily="34" charset="-128"/>
                <a:cs typeface="Arial" panose="020B0604020202020204" pitchFamily="34" charset="0"/>
                <a:hlinkClick r:id="rId3"/>
              </a:rPr>
              <a:t>https://www.rdplf.org/financement.html</a:t>
            </a:r>
            <a:endParaRPr lang="fr-FR" altLang="fr-FR" sz="16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435" name="ZoneTexte 3">
            <a:extLst>
              <a:ext uri="{FF2B5EF4-FFF2-40B4-BE49-F238E27FC236}">
                <a16:creationId xmlns:a16="http://schemas.microsoft.com/office/drawing/2014/main" id="{E763D162-9383-F8F5-0421-3AFC7D45F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284538"/>
            <a:ext cx="35972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  <a:cs typeface="Arial" panose="020B0604020202020204" pitchFamily="34" charset="0"/>
              </a:rPr>
              <a:t>RDPLF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tx1"/>
                </a:solidFill>
                <a:cs typeface="Arial" panose="020B0604020202020204" pitchFamily="34" charset="0"/>
              </a:rPr>
              <a:t>But : service aux centres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tx1"/>
                </a:solidFill>
                <a:cs typeface="Arial" panose="020B0604020202020204" pitchFamily="34" charset="0"/>
              </a:rPr>
              <a:t>Spécialisé domicile, détaillé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tx1"/>
                </a:solidFill>
                <a:cs typeface="Arial" panose="020B0604020202020204" pitchFamily="34" charset="0"/>
              </a:rPr>
              <a:t>Accès infirmier et médical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tx1"/>
                </a:solidFill>
                <a:cs typeface="Arial" panose="020B0604020202020204" pitchFamily="34" charset="0"/>
              </a:rPr>
              <a:t>Francophone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tx1"/>
                </a:solidFill>
                <a:cs typeface="Arial" panose="020B0604020202020204" pitchFamily="34" charset="0"/>
              </a:rPr>
              <a:t>Financement privé (</a:t>
            </a:r>
            <a:r>
              <a:rPr lang="fr-FR" altLang="fr-FR" sz="1600" dirty="0" err="1">
                <a:solidFill>
                  <a:schemeClr val="tx1"/>
                </a:solidFill>
                <a:cs typeface="Arial" panose="020B0604020202020204" pitchFamily="34" charset="0"/>
              </a:rPr>
              <a:t>assoc</a:t>
            </a:r>
            <a:r>
              <a:rPr lang="fr-FR" altLang="fr-FR" sz="1600" dirty="0">
                <a:solidFill>
                  <a:schemeClr val="tx1"/>
                </a:solidFill>
                <a:cs typeface="Arial" panose="020B0604020202020204" pitchFamily="34" charset="0"/>
              </a:rPr>
              <a:t> et ±labos)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tx1"/>
                </a:solidFill>
                <a:cs typeface="Arial" panose="020B0604020202020204" pitchFamily="34" charset="0"/>
              </a:rPr>
              <a:t>Possibilité d’études personnalisées rapides </a:t>
            </a:r>
            <a:r>
              <a:rPr lang="fr-FR" altLang="fr-FR" sz="1600" dirty="0" err="1">
                <a:solidFill>
                  <a:schemeClr val="tx1"/>
                </a:solidFill>
                <a:cs typeface="Arial" panose="020B0604020202020204" pitchFamily="34" charset="0"/>
              </a:rPr>
              <a:t>infirmieres</a:t>
            </a:r>
            <a:r>
              <a:rPr lang="fr-FR" altLang="fr-FR" sz="1600" dirty="0">
                <a:solidFill>
                  <a:schemeClr val="tx1"/>
                </a:solidFill>
                <a:cs typeface="Arial" panose="020B0604020202020204" pitchFamily="34" charset="0"/>
              </a:rPr>
              <a:t> et médicales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tx1"/>
                </a:solidFill>
                <a:cs typeface="Arial" panose="020B0604020202020204" pitchFamily="34" charset="0"/>
              </a:rPr>
              <a:t>Mise  à jour temps réel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tx1"/>
                </a:solidFill>
                <a:cs typeface="Arial" panose="020B0604020202020204" pitchFamily="34" charset="0"/>
              </a:rPr>
              <a:t>Exhaustivité 100% DP, 40 % HDD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8436" name="ZoneTexte 6">
            <a:extLst>
              <a:ext uri="{FF2B5EF4-FFF2-40B4-BE49-F238E27FC236}">
                <a16:creationId xmlns:a16="http://schemas.microsoft.com/office/drawing/2014/main" id="{DFC9436B-C2E1-D5F3-0979-1288500CC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3213100"/>
            <a:ext cx="41116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  <a:cs typeface="Arial" panose="020B0604020202020204" pitchFamily="34" charset="0"/>
              </a:rPr>
              <a:t>REIN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tx1"/>
                </a:solidFill>
                <a:cs typeface="Arial" panose="020B0604020202020204" pitchFamily="34" charset="0"/>
              </a:rPr>
              <a:t>But : registre officiel Agence biomédecine, SFNDT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tx1"/>
                </a:solidFill>
                <a:cs typeface="Arial" panose="020B0604020202020204" pitchFamily="34" charset="0"/>
              </a:rPr>
              <a:t>Aspect généraux non détaillé toute dialyse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tx1"/>
                </a:solidFill>
                <a:cs typeface="Arial" panose="020B0604020202020204" pitchFamily="34" charset="0"/>
              </a:rPr>
              <a:t>Accès essentiellement médical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tx1"/>
                </a:solidFill>
                <a:cs typeface="Arial" panose="020B0604020202020204" pitchFamily="34" charset="0"/>
              </a:rPr>
              <a:t>France uniquement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tx1"/>
                </a:solidFill>
                <a:cs typeface="Arial" panose="020B0604020202020204" pitchFamily="34" charset="0"/>
              </a:rPr>
              <a:t>Financement publique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tx1"/>
                </a:solidFill>
                <a:cs typeface="Arial" panose="020B0604020202020204" pitchFamily="34" charset="0"/>
              </a:rPr>
              <a:t>Etudes soumis à comité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tx1"/>
                </a:solidFill>
                <a:cs typeface="Arial" panose="020B0604020202020204" pitchFamily="34" charset="0"/>
              </a:rPr>
              <a:t>Mise  jour annuelle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tx1"/>
                </a:solidFill>
                <a:cs typeface="Arial" panose="020B0604020202020204" pitchFamily="34" charset="0"/>
              </a:rPr>
              <a:t>Exhaustif DP,HDC,HDD</a:t>
            </a:r>
          </a:p>
        </p:txBody>
      </p:sp>
      <p:sp>
        <p:nvSpPr>
          <p:cNvPr id="18437" name="ZoneTexte 7">
            <a:extLst>
              <a:ext uri="{FF2B5EF4-FFF2-40B4-BE49-F238E27FC236}">
                <a16:creationId xmlns:a16="http://schemas.microsoft.com/office/drawing/2014/main" id="{809E4699-CADB-4810-BD3E-598EF0045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6424613"/>
            <a:ext cx="726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tx1"/>
                </a:solidFill>
                <a:latin typeface="Times New Roman" panose="02020603050405020304" pitchFamily="18" charset="0"/>
              </a:rPr>
              <a:t>Etudes communes possibles – registres complémentaires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>
            <a:extLst>
              <a:ext uri="{FF2B5EF4-FFF2-40B4-BE49-F238E27FC236}">
                <a16:creationId xmlns:a16="http://schemas.microsoft.com/office/drawing/2014/main" id="{D9DFA4D9-F177-3B9F-3561-EC9E48109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fr-FR" altLang="fr-FR">
                <a:ea typeface="ＭＳ Ｐゴシック" panose="020B0600070205080204" pitchFamily="34" charset="-128"/>
              </a:rPr>
              <a:t>Fonctionnement administratif</a:t>
            </a:r>
          </a:p>
        </p:txBody>
      </p:sp>
      <p:sp>
        <p:nvSpPr>
          <p:cNvPr id="20482" name="Espace réservé du contenu 2">
            <a:extLst>
              <a:ext uri="{FF2B5EF4-FFF2-40B4-BE49-F238E27FC236}">
                <a16:creationId xmlns:a16="http://schemas.microsoft.com/office/drawing/2014/main" id="{EB5C67A1-B35D-F4B7-0DD1-FFC557C111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077200" cy="4654550"/>
          </a:xfrm>
        </p:spPr>
        <p:txBody>
          <a:bodyPr/>
          <a:lstStyle/>
          <a:p>
            <a:pPr>
              <a:defRPr/>
            </a:pPr>
            <a:r>
              <a:rPr lang="fr-FR" altLang="fr-FR" sz="3000" dirty="0">
                <a:ea typeface="ＭＳ Ｐゴシック" panose="020B0600070205080204" pitchFamily="34" charset="-128"/>
              </a:rPr>
              <a:t>Association loi 1901</a:t>
            </a:r>
          </a:p>
          <a:p>
            <a:pPr lvl="1">
              <a:defRPr/>
            </a:pPr>
            <a:r>
              <a:rPr lang="fr-FR" altLang="fr-FR" sz="2600" dirty="0">
                <a:ea typeface="ＭＳ Ｐゴシック" panose="020B0600070205080204" pitchFamily="34" charset="-128"/>
              </a:rPr>
              <a:t>9 membres</a:t>
            </a:r>
          </a:p>
          <a:p>
            <a:pPr lvl="1">
              <a:defRPr/>
            </a:pPr>
            <a:r>
              <a:rPr lang="fr-FR" altLang="fr-FR" sz="2600" dirty="0">
                <a:ea typeface="ＭＳ Ｐゴシック" panose="020B0600070205080204" pitchFamily="34" charset="-128"/>
              </a:rPr>
              <a:t>Garants du respect des buts</a:t>
            </a:r>
          </a:p>
          <a:p>
            <a:pPr lvl="1">
              <a:defRPr/>
            </a:pPr>
            <a:r>
              <a:rPr lang="fr-FR" altLang="fr-FR" sz="2600" dirty="0">
                <a:ea typeface="ＭＳ Ｐゴシック" panose="020B0600070205080204" pitchFamily="34" charset="-128"/>
              </a:rPr>
              <a:t>Jouent un rôle actif direct</a:t>
            </a:r>
          </a:p>
          <a:p>
            <a:pPr>
              <a:defRPr/>
            </a:pPr>
            <a:r>
              <a:rPr lang="fr-FR" altLang="fr-FR" sz="3000" dirty="0">
                <a:ea typeface="ＭＳ Ｐゴシック" panose="020B0600070205080204" pitchFamily="34" charset="-128"/>
              </a:rPr>
              <a:t>Commission des Bonnes Pratiques (CBP)</a:t>
            </a:r>
          </a:p>
          <a:p>
            <a:pPr lvl="1">
              <a:defRPr/>
            </a:pPr>
            <a:r>
              <a:rPr lang="fr-FR" altLang="fr-FR" sz="2600" dirty="0">
                <a:ea typeface="ＭＳ Ｐゴシック" panose="020B0600070205080204" pitchFamily="34" charset="-128"/>
              </a:rPr>
              <a:t>12 membres élus au sein des centres participants</a:t>
            </a:r>
          </a:p>
          <a:p>
            <a:pPr lvl="1">
              <a:defRPr/>
            </a:pPr>
            <a:r>
              <a:rPr lang="fr-FR" altLang="fr-FR" sz="2600" dirty="0">
                <a:ea typeface="ＭＳ Ｐゴシック" panose="020B0600070205080204" pitchFamily="34" charset="-128"/>
              </a:rPr>
              <a:t>Rôle Ethique, vérification des bonnes pratiques, représentent utilisateurs</a:t>
            </a:r>
          </a:p>
          <a:p>
            <a:pPr marL="0" indent="0">
              <a:buFontTx/>
              <a:buNone/>
              <a:defRPr/>
            </a:pPr>
            <a:endParaRPr lang="fr-FR" altLang="fr-FR" sz="3000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fr-FR" altLang="fr-FR" sz="3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">
            <a:extLst>
              <a:ext uri="{FF2B5EF4-FFF2-40B4-BE49-F238E27FC236}">
                <a16:creationId xmlns:a16="http://schemas.microsoft.com/office/drawing/2014/main" id="{869F434F-ED84-27B4-797D-71D0CDA50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2286000"/>
          </a:xfrm>
        </p:spPr>
        <p:txBody>
          <a:bodyPr/>
          <a:lstStyle/>
          <a:p>
            <a:r>
              <a:rPr lang="fr-FR" altLang="fr-FR">
                <a:ea typeface="ＭＳ Ｐゴシック" panose="020B0600070205080204" pitchFamily="34" charset="-128"/>
              </a:rPr>
              <a:t>Rappel local du RDPLF</a:t>
            </a:r>
            <a:br>
              <a:rPr lang="fr-FR" altLang="fr-FR">
                <a:ea typeface="ＭＳ Ｐゴシック" panose="020B0600070205080204" pitchFamily="34" charset="-128"/>
              </a:rPr>
            </a:br>
            <a:r>
              <a:rPr lang="fr-FR" altLang="fr-FR" sz="2800">
                <a:ea typeface="ＭＳ Ｐゴシック" panose="020B0600070205080204" pitchFamily="34" charset="-128"/>
              </a:rPr>
              <a:t>30 rue Sere Depoin – 95300 Pontoise</a:t>
            </a:r>
            <a:br>
              <a:rPr lang="fr-FR" altLang="fr-FR" sz="2800">
                <a:ea typeface="ＭＳ Ｐゴシック" panose="020B0600070205080204" pitchFamily="34" charset="-128"/>
              </a:rPr>
            </a:br>
            <a:r>
              <a:rPr lang="fr-FR" altLang="fr-FR" sz="2800">
                <a:ea typeface="ＭＳ Ｐゴシック" panose="020B0600070205080204" pitchFamily="34" charset="-128"/>
              </a:rPr>
              <a:t>50 m Gare de Pontoise, </a:t>
            </a:r>
            <a:br>
              <a:rPr lang="fr-FR" altLang="fr-FR" sz="2800">
                <a:ea typeface="ＭＳ Ｐゴシック" panose="020B0600070205080204" pitchFamily="34" charset="-128"/>
              </a:rPr>
            </a:br>
            <a:r>
              <a:rPr lang="fr-FR" altLang="fr-FR" sz="2800">
                <a:ea typeface="ＭＳ Ｐゴシック" panose="020B0600070205080204" pitchFamily="34" charset="-128"/>
              </a:rPr>
              <a:t>lignes Gare du Nord, St Lazare, RER C</a:t>
            </a:r>
            <a:br>
              <a:rPr lang="fr-FR" altLang="fr-FR" sz="2800">
                <a:ea typeface="ＭＳ Ｐゴシック" panose="020B0600070205080204" pitchFamily="34" charset="-128"/>
              </a:rPr>
            </a:br>
            <a:r>
              <a:rPr lang="fr-FR" altLang="fr-FR" sz="2800">
                <a:ea typeface="ＭＳ Ｐゴシック" panose="020B0600070205080204" pitchFamily="34" charset="-128"/>
              </a:rPr>
              <a:t>Compter 45 mn</a:t>
            </a:r>
          </a:p>
        </p:txBody>
      </p:sp>
      <p:pic>
        <p:nvPicPr>
          <p:cNvPr id="24578" name="Espace réservé du contenu 4" descr="local RDPLF.jpg">
            <a:extLst>
              <a:ext uri="{FF2B5EF4-FFF2-40B4-BE49-F238E27FC236}">
                <a16:creationId xmlns:a16="http://schemas.microsoft.com/office/drawing/2014/main" id="{31805383-29A7-C11C-53F8-77A6E447E7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" r="-1625"/>
          <a:stretch>
            <a:fillRect/>
          </a:stretch>
        </p:blipFill>
        <p:spPr>
          <a:xfrm>
            <a:off x="1143000" y="2362200"/>
            <a:ext cx="6553200" cy="42624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">
            <a:extLst>
              <a:ext uri="{FF2B5EF4-FFF2-40B4-BE49-F238E27FC236}">
                <a16:creationId xmlns:a16="http://schemas.microsoft.com/office/drawing/2014/main" id="{869F434F-ED84-27B4-797D-71D0CDA50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20552"/>
          </a:xfrm>
        </p:spPr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Participation</a:t>
            </a:r>
            <a:endParaRPr lang="fr-FR" altLang="fr-FR" sz="2800" dirty="0">
              <a:ea typeface="ＭＳ Ｐゴシック" panose="020B0600070205080204" pitchFamily="34" charset="-128"/>
            </a:endParaRP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AB4B012-BDC6-5ED9-6286-4A1A838A6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56792"/>
            <a:ext cx="8278688" cy="4996409"/>
          </a:xfrm>
        </p:spPr>
        <p:txBody>
          <a:bodyPr/>
          <a:lstStyle/>
          <a:p>
            <a:r>
              <a:rPr lang="fr-FR" dirty="0"/>
              <a:t>France Métropole</a:t>
            </a:r>
          </a:p>
          <a:p>
            <a:r>
              <a:rPr lang="fr-FR" dirty="0"/>
              <a:t>Nelle </a:t>
            </a:r>
            <a:r>
              <a:rPr lang="fr-FR" dirty="0" err="1"/>
              <a:t>Caledonie</a:t>
            </a:r>
            <a:r>
              <a:rPr lang="fr-FR" dirty="0"/>
              <a:t>, La Réunion, Guadeloupe</a:t>
            </a:r>
          </a:p>
          <a:p>
            <a:endParaRPr lang="fr-FR" dirty="0"/>
          </a:p>
          <a:p>
            <a:r>
              <a:rPr lang="fr-FR" dirty="0"/>
              <a:t>Belgique</a:t>
            </a:r>
          </a:p>
          <a:p>
            <a:r>
              <a:rPr lang="fr-FR" dirty="0"/>
              <a:t>Algérie,</a:t>
            </a:r>
          </a:p>
          <a:p>
            <a:r>
              <a:rPr lang="fr-FR" dirty="0"/>
              <a:t>Maroc</a:t>
            </a:r>
          </a:p>
          <a:p>
            <a:r>
              <a:rPr lang="fr-FR" dirty="0"/>
              <a:t>Suisse</a:t>
            </a:r>
          </a:p>
          <a:p>
            <a:r>
              <a:rPr lang="fr-FR" dirty="0"/>
              <a:t>Tunisie</a:t>
            </a:r>
          </a:p>
        </p:txBody>
      </p:sp>
    </p:spTree>
    <p:extLst>
      <p:ext uri="{BB962C8B-B14F-4D97-AF65-F5344CB8AC3E}">
        <p14:creationId xmlns:p14="http://schemas.microsoft.com/office/powerpoint/2010/main" val="2247490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>
            <a:extLst>
              <a:ext uri="{FF2B5EF4-FFF2-40B4-BE49-F238E27FC236}">
                <a16:creationId xmlns:a16="http://schemas.microsoft.com/office/drawing/2014/main" id="{FFC4597E-E944-59E0-6668-17597C6AE7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0"/>
            <a:ext cx="66294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2400">
                <a:ea typeface="ＭＳ Ｐゴシック" panose="020B0600070205080204" pitchFamily="34" charset="-128"/>
              </a:rPr>
              <a:t>Un module principal obligatoire</a:t>
            </a:r>
          </a:p>
          <a:p>
            <a:pPr>
              <a:lnSpc>
                <a:spcPct val="90000"/>
              </a:lnSpc>
            </a:pPr>
            <a:r>
              <a:rPr lang="fr-FR" altLang="fr-FR" sz="2400">
                <a:ea typeface="ＭＳ Ｐゴシック" panose="020B0600070205080204" pitchFamily="34" charset="-128"/>
              </a:rPr>
              <a:t>Des modules optionnels, tous reliés</a:t>
            </a:r>
          </a:p>
        </p:txBody>
      </p:sp>
      <p:sp>
        <p:nvSpPr>
          <p:cNvPr id="27650" name="AutoShape 4">
            <a:extLst>
              <a:ext uri="{FF2B5EF4-FFF2-40B4-BE49-F238E27FC236}">
                <a16:creationId xmlns:a16="http://schemas.microsoft.com/office/drawing/2014/main" id="{A1C2B7F8-7C17-2FD9-5ED1-30BDD7AE8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219200"/>
            <a:ext cx="3810000" cy="18288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AutoShape 6">
            <a:extLst>
              <a:ext uri="{FF2B5EF4-FFF2-40B4-BE49-F238E27FC236}">
                <a16:creationId xmlns:a16="http://schemas.microsoft.com/office/drawing/2014/main" id="{63D9E579-9B98-A09D-82E5-3F3BF6B57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276600"/>
            <a:ext cx="1752600" cy="685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2" name="Text Box 8">
            <a:extLst>
              <a:ext uri="{FF2B5EF4-FFF2-40B4-BE49-F238E27FC236}">
                <a16:creationId xmlns:a16="http://schemas.microsoft.com/office/drawing/2014/main" id="{993FB8A5-C0CB-A667-243A-EB2F7B3AE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276600"/>
            <a:ext cx="1600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</a:rPr>
              <a:t>Cathéter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tx1"/>
                </a:solidFill>
              </a:rPr>
              <a:t>(17194)</a:t>
            </a:r>
          </a:p>
        </p:txBody>
      </p:sp>
      <p:sp>
        <p:nvSpPr>
          <p:cNvPr id="27653" name="Text Box 9">
            <a:extLst>
              <a:ext uri="{FF2B5EF4-FFF2-40B4-BE49-F238E27FC236}">
                <a16:creationId xmlns:a16="http://schemas.microsoft.com/office/drawing/2014/main" id="{B8536198-62B1-31D0-D611-0148C75A4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447800"/>
            <a:ext cx="35052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chemeClr val="bg1"/>
                </a:solidFill>
              </a:rPr>
              <a:t>Néphropathie,Age, comorbidités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chemeClr val="bg1"/>
                </a:solidFill>
              </a:rPr>
              <a:t>Transplantation, survie, infection,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chemeClr val="bg1"/>
                </a:solidFill>
              </a:rPr>
              <a:t>Technique de dialyse, mode de sorties, etc..</a:t>
            </a:r>
            <a:endParaRPr lang="fr-FR" altLang="fr-FR" sz="1200">
              <a:solidFill>
                <a:schemeClr val="tx1"/>
              </a:solidFill>
            </a:endParaRPr>
          </a:p>
        </p:txBody>
      </p:sp>
      <p:sp>
        <p:nvSpPr>
          <p:cNvPr id="27654" name="AutoShape 12">
            <a:extLst>
              <a:ext uri="{FF2B5EF4-FFF2-40B4-BE49-F238E27FC236}">
                <a16:creationId xmlns:a16="http://schemas.microsoft.com/office/drawing/2014/main" id="{954AC74C-C7F5-FFBE-A1F2-26EBF902F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419600"/>
            <a:ext cx="17526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5" name="Text Box 13">
            <a:extLst>
              <a:ext uri="{FF2B5EF4-FFF2-40B4-BE49-F238E27FC236}">
                <a16:creationId xmlns:a16="http://schemas.microsoft.com/office/drawing/2014/main" id="{526BC3D0-8217-65DC-8749-D0DF224EF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343400"/>
            <a:ext cx="13001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</a:rPr>
              <a:t>Infirmier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tx1"/>
                </a:solidFill>
              </a:rPr>
              <a:t>(16939)</a:t>
            </a:r>
          </a:p>
        </p:txBody>
      </p:sp>
      <p:sp>
        <p:nvSpPr>
          <p:cNvPr id="27656" name="AutoShape 14">
            <a:extLst>
              <a:ext uri="{FF2B5EF4-FFF2-40B4-BE49-F238E27FC236}">
                <a16:creationId xmlns:a16="http://schemas.microsoft.com/office/drawing/2014/main" id="{6766A0AF-D0A6-97B2-E978-4D8791131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6019800"/>
            <a:ext cx="17526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7" name="AutoShape 15">
            <a:extLst>
              <a:ext uri="{FF2B5EF4-FFF2-40B4-BE49-F238E27FC236}">
                <a16:creationId xmlns:a16="http://schemas.microsoft.com/office/drawing/2014/main" id="{2B6BE012-E45B-3AAA-7D62-84C9BD60D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105400"/>
            <a:ext cx="17526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8" name="Text Box 16">
            <a:extLst>
              <a:ext uri="{FF2B5EF4-FFF2-40B4-BE49-F238E27FC236}">
                <a16:creationId xmlns:a16="http://schemas.microsoft.com/office/drawing/2014/main" id="{080FF6AC-E24A-5E81-A3DF-65A17DFB9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943600"/>
            <a:ext cx="1468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tx1"/>
                </a:solidFill>
              </a:rPr>
              <a:t>Pédiatrie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chemeClr val="tx1"/>
                </a:solidFill>
              </a:rPr>
              <a:t>(642 age &lt;16)</a:t>
            </a:r>
          </a:p>
        </p:txBody>
      </p:sp>
      <p:sp>
        <p:nvSpPr>
          <p:cNvPr id="27659" name="Text Box 17">
            <a:extLst>
              <a:ext uri="{FF2B5EF4-FFF2-40B4-BE49-F238E27FC236}">
                <a16:creationId xmlns:a16="http://schemas.microsoft.com/office/drawing/2014/main" id="{27536A61-9E15-7F4E-13CB-67D97C908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029200"/>
            <a:ext cx="1241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</a:rPr>
              <a:t>Anémie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tx1"/>
                </a:solidFill>
              </a:rPr>
              <a:t>(19945</a:t>
            </a:r>
          </a:p>
        </p:txBody>
      </p:sp>
      <p:sp>
        <p:nvSpPr>
          <p:cNvPr id="27660" name="Text Box 18">
            <a:extLst>
              <a:ext uri="{FF2B5EF4-FFF2-40B4-BE49-F238E27FC236}">
                <a16:creationId xmlns:a16="http://schemas.microsoft.com/office/drawing/2014/main" id="{BDF26BA1-D9E4-50C2-A4C5-7F16E23FD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371600"/>
            <a:ext cx="2895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chemeClr val="accent2"/>
                </a:solidFill>
              </a:rPr>
              <a:t>50542 patients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chemeClr val="accent2"/>
                </a:solidFill>
              </a:rPr>
              <a:t>Exhaustif à 99 % pour la France (vs REIN)</a:t>
            </a:r>
            <a:endParaRPr lang="fr-FR" altLang="fr-FR" sz="2000" dirty="0">
              <a:solidFill>
                <a:schemeClr val="accent2"/>
              </a:solidFill>
            </a:endParaRPr>
          </a:p>
        </p:txBody>
      </p:sp>
      <p:sp>
        <p:nvSpPr>
          <p:cNvPr id="27661" name="Text Box 19">
            <a:extLst>
              <a:ext uri="{FF2B5EF4-FFF2-40B4-BE49-F238E27FC236}">
                <a16:creationId xmlns:a16="http://schemas.microsoft.com/office/drawing/2014/main" id="{05E5BF95-8B44-9CCA-1753-4F2EA3E61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198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chemeClr val="tx1"/>
                </a:solidFill>
              </a:rPr>
              <a:t>Module principal : Survie, infection</a:t>
            </a:r>
          </a:p>
        </p:txBody>
      </p:sp>
      <p:sp>
        <p:nvSpPr>
          <p:cNvPr id="27662" name="Line 24">
            <a:extLst>
              <a:ext uri="{FF2B5EF4-FFF2-40B4-BE49-F238E27FC236}">
                <a16:creationId xmlns:a16="http://schemas.microsoft.com/office/drawing/2014/main" id="{1B411CC8-C0D0-9AFD-0A72-904E8ED3E99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86200" y="51054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663" name="Line 25">
            <a:extLst>
              <a:ext uri="{FF2B5EF4-FFF2-40B4-BE49-F238E27FC236}">
                <a16:creationId xmlns:a16="http://schemas.microsoft.com/office/drawing/2014/main" id="{E3FB68D7-F921-F8FF-5CF2-A8C5156F40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3048000"/>
            <a:ext cx="2209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664" name="Line 26">
            <a:extLst>
              <a:ext uri="{FF2B5EF4-FFF2-40B4-BE49-F238E27FC236}">
                <a16:creationId xmlns:a16="http://schemas.microsoft.com/office/drawing/2014/main" id="{261DB075-E244-DB1B-FC4A-A738E309DF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048000"/>
            <a:ext cx="20574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665" name="Line 27">
            <a:extLst>
              <a:ext uri="{FF2B5EF4-FFF2-40B4-BE49-F238E27FC236}">
                <a16:creationId xmlns:a16="http://schemas.microsoft.com/office/drawing/2014/main" id="{96C02617-FB0A-8FF4-8B99-021BFE494A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1054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666" name="Line 28">
            <a:extLst>
              <a:ext uri="{FF2B5EF4-FFF2-40B4-BE49-F238E27FC236}">
                <a16:creationId xmlns:a16="http://schemas.microsoft.com/office/drawing/2014/main" id="{EFA6674E-3D76-5155-110F-DF37B2D427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4953000"/>
            <a:ext cx="2514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667" name="Line 29">
            <a:extLst>
              <a:ext uri="{FF2B5EF4-FFF2-40B4-BE49-F238E27FC236}">
                <a16:creationId xmlns:a16="http://schemas.microsoft.com/office/drawing/2014/main" id="{B50B9FC5-7A3C-79C0-26E6-5C48EE5CEF2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886200"/>
            <a:ext cx="76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668" name="Line 30">
            <a:extLst>
              <a:ext uri="{FF2B5EF4-FFF2-40B4-BE49-F238E27FC236}">
                <a16:creationId xmlns:a16="http://schemas.microsoft.com/office/drawing/2014/main" id="{665AA386-7B9E-B8E4-460F-0563BD0F1B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4114800"/>
            <a:ext cx="1143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669" name="Line 31">
            <a:extLst>
              <a:ext uri="{FF2B5EF4-FFF2-40B4-BE49-F238E27FC236}">
                <a16:creationId xmlns:a16="http://schemas.microsoft.com/office/drawing/2014/main" id="{017E40D4-C6E9-5D5B-F613-EAA2B098DC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57912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670" name="Line 32">
            <a:extLst>
              <a:ext uri="{FF2B5EF4-FFF2-40B4-BE49-F238E27FC236}">
                <a16:creationId xmlns:a16="http://schemas.microsoft.com/office/drawing/2014/main" id="{2C55DAE7-B9E3-438A-1B2A-7546A2B4306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9718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671" name="Line 33">
            <a:extLst>
              <a:ext uri="{FF2B5EF4-FFF2-40B4-BE49-F238E27FC236}">
                <a16:creationId xmlns:a16="http://schemas.microsoft.com/office/drawing/2014/main" id="{10A8B5D6-C289-A2B8-0461-70801868377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14800" y="2971800"/>
            <a:ext cx="914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672" name="Line 34">
            <a:extLst>
              <a:ext uri="{FF2B5EF4-FFF2-40B4-BE49-F238E27FC236}">
                <a16:creationId xmlns:a16="http://schemas.microsoft.com/office/drawing/2014/main" id="{29AF3219-B0DF-D676-DB07-AC6D4A43A9C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62400" y="2971800"/>
            <a:ext cx="11430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673" name="Line 35">
            <a:extLst>
              <a:ext uri="{FF2B5EF4-FFF2-40B4-BE49-F238E27FC236}">
                <a16:creationId xmlns:a16="http://schemas.microsoft.com/office/drawing/2014/main" id="{BC5DC424-F4F8-A51E-0B19-657598E94C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2971800"/>
            <a:ext cx="228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674" name="AutoShape 37">
            <a:extLst>
              <a:ext uri="{FF2B5EF4-FFF2-40B4-BE49-F238E27FC236}">
                <a16:creationId xmlns:a16="http://schemas.microsoft.com/office/drawing/2014/main" id="{9E67AF55-20EA-24DD-5A3F-6C635756C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962400"/>
            <a:ext cx="18288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75" name="Text Box 38">
            <a:extLst>
              <a:ext uri="{FF2B5EF4-FFF2-40B4-BE49-F238E27FC236}">
                <a16:creationId xmlns:a16="http://schemas.microsoft.com/office/drawing/2014/main" id="{9D4559B9-0944-179A-D3E8-934193541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962400"/>
            <a:ext cx="1676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tx1"/>
                </a:solidFill>
              </a:rPr>
              <a:t>Nutrition 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tx1"/>
                </a:solidFill>
              </a:rPr>
              <a:t>Dial Adéquate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tx1"/>
                </a:solidFill>
              </a:rPr>
              <a:t>(14721)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sp>
        <p:nvSpPr>
          <p:cNvPr id="27676" name="AutoShape 6">
            <a:extLst>
              <a:ext uri="{FF2B5EF4-FFF2-40B4-BE49-F238E27FC236}">
                <a16:creationId xmlns:a16="http://schemas.microsoft.com/office/drawing/2014/main" id="{CD990FD8-B41D-3640-5433-FDD045247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810000"/>
            <a:ext cx="2133600" cy="1371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Module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Insuffisance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Cardiaque (394)</a:t>
            </a:r>
          </a:p>
        </p:txBody>
      </p:sp>
      <p:sp>
        <p:nvSpPr>
          <p:cNvPr id="27677" name="ZoneTexte 30">
            <a:extLst>
              <a:ext uri="{FF2B5EF4-FFF2-40B4-BE49-F238E27FC236}">
                <a16:creationId xmlns:a16="http://schemas.microsoft.com/office/drawing/2014/main" id="{045C255A-38A5-0794-7877-A60967565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257800"/>
            <a:ext cx="144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chemeClr val="tx1"/>
                </a:solidFill>
                <a:latin typeface="Times New Roman" panose="02020603050405020304" pitchFamily="18" charset="0"/>
              </a:rPr>
              <a:t>(F. Vrtovsnik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chemeClr val="tx1"/>
                </a:solidFill>
                <a:latin typeface="Times New Roman" panose="02020603050405020304" pitchFamily="18" charset="0"/>
              </a:rPr>
              <a:t>R Azar,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chemeClr val="tx1"/>
                </a:solidFill>
                <a:latin typeface="Times New Roman" panose="02020603050405020304" pitchFamily="18" charset="0"/>
              </a:rPr>
              <a:t>C Courivaud )</a:t>
            </a:r>
          </a:p>
        </p:txBody>
      </p:sp>
      <p:sp>
        <p:nvSpPr>
          <p:cNvPr id="27678" name="ZoneTexte 31">
            <a:extLst>
              <a:ext uri="{FF2B5EF4-FFF2-40B4-BE49-F238E27FC236}">
                <a16:creationId xmlns:a16="http://schemas.microsoft.com/office/drawing/2014/main" id="{444175A8-E737-EBD4-F0D6-B23759177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638800"/>
            <a:ext cx="144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chemeClr val="tx1"/>
                </a:solidFill>
                <a:latin typeface="Times New Roman" panose="02020603050405020304" pitchFamily="18" charset="0"/>
              </a:rPr>
              <a:t>(R Azar)</a:t>
            </a:r>
          </a:p>
        </p:txBody>
      </p:sp>
      <p:sp>
        <p:nvSpPr>
          <p:cNvPr id="27679" name="ZoneTexte 32">
            <a:extLst>
              <a:ext uri="{FF2B5EF4-FFF2-40B4-BE49-F238E27FC236}">
                <a16:creationId xmlns:a16="http://schemas.microsoft.com/office/drawing/2014/main" id="{DCB89521-5EBA-57E7-C6DC-0E1D646FB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200400"/>
            <a:ext cx="106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chemeClr val="tx1"/>
                </a:solidFill>
                <a:latin typeface="Times New Roman" panose="02020603050405020304" pitchFamily="18" charset="0"/>
              </a:rPr>
              <a:t>(I Vernier)</a:t>
            </a:r>
          </a:p>
        </p:txBody>
      </p:sp>
      <p:sp>
        <p:nvSpPr>
          <p:cNvPr id="27680" name="ZoneTexte 33">
            <a:extLst>
              <a:ext uri="{FF2B5EF4-FFF2-40B4-BE49-F238E27FC236}">
                <a16:creationId xmlns:a16="http://schemas.microsoft.com/office/drawing/2014/main" id="{874C9D4F-9209-39F2-2699-FCEAF052D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800600"/>
            <a:ext cx="1676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chemeClr val="tx1"/>
                </a:solidFill>
                <a:latin typeface="Times New Roman" panose="02020603050405020304" pitchFamily="18" charset="0"/>
              </a:rPr>
              <a:t>(D Aguilera)</a:t>
            </a:r>
          </a:p>
        </p:txBody>
      </p:sp>
      <p:sp>
        <p:nvSpPr>
          <p:cNvPr id="27681" name="ZoneTexte 34">
            <a:extLst>
              <a:ext uri="{FF2B5EF4-FFF2-40B4-BE49-F238E27FC236}">
                <a16:creationId xmlns:a16="http://schemas.microsoft.com/office/drawing/2014/main" id="{BCFA3C93-6F43-853E-144C-677F6C02F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029200"/>
            <a:ext cx="1143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chemeClr val="tx1"/>
                </a:solidFill>
                <a:latin typeface="Times New Roman" panose="02020603050405020304" pitchFamily="18" charset="0"/>
              </a:rPr>
              <a:t>(G Veniez)</a:t>
            </a:r>
          </a:p>
        </p:txBody>
      </p:sp>
      <p:sp>
        <p:nvSpPr>
          <p:cNvPr id="27682" name="ZoneTexte 35">
            <a:extLst>
              <a:ext uri="{FF2B5EF4-FFF2-40B4-BE49-F238E27FC236}">
                <a16:creationId xmlns:a16="http://schemas.microsoft.com/office/drawing/2014/main" id="{73CAAFDE-7714-AB6B-E8A4-7F91F3BF7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324600"/>
            <a:ext cx="1371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chemeClr val="tx1"/>
                </a:solidFill>
                <a:latin typeface="Times New Roman" panose="02020603050405020304" pitchFamily="18" charset="0"/>
              </a:rPr>
              <a:t>(M Fischbach)</a:t>
            </a:r>
          </a:p>
        </p:txBody>
      </p:sp>
      <p:sp>
        <p:nvSpPr>
          <p:cNvPr id="27683" name="Line 29">
            <a:extLst>
              <a:ext uri="{FF2B5EF4-FFF2-40B4-BE49-F238E27FC236}">
                <a16:creationId xmlns:a16="http://schemas.microsoft.com/office/drawing/2014/main" id="{C32044E8-4B80-2767-999F-7F2B4B5AB6EA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2819400"/>
            <a:ext cx="76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684" name="Line 29">
            <a:extLst>
              <a:ext uri="{FF2B5EF4-FFF2-40B4-BE49-F238E27FC236}">
                <a16:creationId xmlns:a16="http://schemas.microsoft.com/office/drawing/2014/main" id="{361C11A0-23B0-7329-A695-9B8EA9FD9E1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743200"/>
            <a:ext cx="1905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" name="AutoShape 14">
            <a:extLst>
              <a:ext uri="{FF2B5EF4-FFF2-40B4-BE49-F238E27FC236}">
                <a16:creationId xmlns:a16="http://schemas.microsoft.com/office/drawing/2014/main" id="{CC6BF80B-B155-4D0D-FFB8-4639E8C5E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86400"/>
            <a:ext cx="26670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1E1FF"/>
              </a:gs>
              <a:gs pos="64999">
                <a:srgbClr val="B6B6FF"/>
              </a:gs>
              <a:gs pos="100000">
                <a:srgbClr val="9595FF"/>
              </a:gs>
            </a:gsLst>
            <a:lin ang="5400000" scaled="1"/>
          </a:gradFill>
          <a:ln w="9525">
            <a:solidFill>
              <a:srgbClr val="2E2EC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r-FR" altLang="x-none" dirty="0">
                <a:solidFill>
                  <a:srgbClr val="000000"/>
                </a:solidFill>
                <a:latin typeface="Arial" charset="0"/>
              </a:rPr>
              <a:t>HDD </a:t>
            </a:r>
            <a:r>
              <a:rPr lang="fr-FR" altLang="x-none" sz="1600" dirty="0">
                <a:solidFill>
                  <a:srgbClr val="000000"/>
                </a:solidFill>
                <a:latin typeface="Arial" charset="0"/>
              </a:rPr>
              <a:t>1309 pat, 74 centres </a:t>
            </a:r>
          </a:p>
        </p:txBody>
      </p:sp>
      <p:sp>
        <p:nvSpPr>
          <p:cNvPr id="27686" name="ZoneTexte 41">
            <a:extLst>
              <a:ext uri="{FF2B5EF4-FFF2-40B4-BE49-F238E27FC236}">
                <a16:creationId xmlns:a16="http://schemas.microsoft.com/office/drawing/2014/main" id="{BD80DDF6-C65C-57C2-9DDA-8E8F642F6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172200"/>
            <a:ext cx="12430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rgbClr val="0A04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0486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chemeClr val="tx1"/>
                </a:solidFill>
                <a:latin typeface="Times New Roman" panose="02020603050405020304" pitchFamily="18" charset="0"/>
              </a:rPr>
              <a:t>(PY Durand)</a:t>
            </a:r>
          </a:p>
        </p:txBody>
      </p:sp>
      <p:sp>
        <p:nvSpPr>
          <p:cNvPr id="27687" name="Line 26">
            <a:extLst>
              <a:ext uri="{FF2B5EF4-FFF2-40B4-BE49-F238E27FC236}">
                <a16:creationId xmlns:a16="http://schemas.microsoft.com/office/drawing/2014/main" id="{2182A107-ED01-F3FE-24D5-03ECFC2DB8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42672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Site web, Page web&#10;&#10;Description générée automatiquement">
            <a:extLst>
              <a:ext uri="{FF2B5EF4-FFF2-40B4-BE49-F238E27FC236}">
                <a16:creationId xmlns:a16="http://schemas.microsoft.com/office/drawing/2014/main" id="{37CCD785-29F8-843A-EFA7-4196C3AA7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83" y="1340768"/>
            <a:ext cx="8777209" cy="5184576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1E4763E3-5C4F-2AE1-FC7C-B7B3E5A87B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fr-FR" altLang="fr-FR" dirty="0">
                <a:solidFill>
                  <a:schemeClr val="accent2"/>
                </a:solidFill>
                <a:ea typeface="ＭＳ Ｐゴシック" panose="020B0600070205080204" pitchFamily="34" charset="-128"/>
                <a:hlinkClick r:id="rId3"/>
              </a:rPr>
              <a:t>https://www.rdplf.org</a:t>
            </a:r>
            <a:endParaRPr lang="fr-FR" altLang="fr-FR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520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3BE98A84-52FB-2793-FA77-C320CAF48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fr-FR" altLang="fr-FR" dirty="0">
                <a:solidFill>
                  <a:schemeClr val="accent2"/>
                </a:solidFill>
                <a:ea typeface="ＭＳ Ｐゴシック" panose="020B0600070205080204" pitchFamily="34" charset="-128"/>
                <a:hlinkClick r:id="rId2"/>
              </a:rPr>
              <a:t>https://www.rdplf.org</a:t>
            </a:r>
            <a:endParaRPr lang="fr-FR" altLang="fr-FR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Image 6" descr="Une image contenant texte, capture d’écran, Publicité en ligne, Site web&#10;&#10;Description générée automatiquement">
            <a:extLst>
              <a:ext uri="{FF2B5EF4-FFF2-40B4-BE49-F238E27FC236}">
                <a16:creationId xmlns:a16="http://schemas.microsoft.com/office/drawing/2014/main" id="{C78F2823-B547-888E-BC50-E5A7704FA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43000"/>
            <a:ext cx="8526862" cy="549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43932"/>
      </p:ext>
    </p:extLst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ouvelle pré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30164</TotalTime>
  <Words>1327</Words>
  <Application>Microsoft Macintosh PowerPoint</Application>
  <PresentationFormat>Affichage à l'écran (4:3)</PresentationFormat>
  <Paragraphs>217</Paragraphs>
  <Slides>28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2" baseType="lpstr">
      <vt:lpstr>ＭＳ Ｐゴシック</vt:lpstr>
      <vt:lpstr>Arial</vt:lpstr>
      <vt:lpstr>Times New Roman</vt:lpstr>
      <vt:lpstr>Nouvelle présentation</vt:lpstr>
      <vt:lpstr>Journée formation pratique DIU DP – 4 Avril 2024</vt:lpstr>
      <vt:lpstr>Historique</vt:lpstr>
      <vt:lpstr>Historique (2)</vt:lpstr>
      <vt:lpstr>Fonctionnement administratif</vt:lpstr>
      <vt:lpstr>Rappel local du RDPLF 30 rue Sere Depoin – 95300 Pontoise 50 m Gare de Pontoise,  lignes Gare du Nord, St Lazare, RER C Compter 45 mn</vt:lpstr>
      <vt:lpstr>Participation</vt:lpstr>
      <vt:lpstr>Présentation PowerPoint</vt:lpstr>
      <vt:lpstr>https://www.rdplf.org</vt:lpstr>
      <vt:lpstr>https://www.rdplf.org</vt:lpstr>
      <vt:lpstr>https://www.rdplf.org</vt:lpstr>
      <vt:lpstr>Comment participer</vt:lpstr>
      <vt:lpstr>Note importante pour la saisie  des péritonites</vt:lpstr>
      <vt:lpstr>Pourquoi ?</vt:lpstr>
      <vt:lpstr>Intérêt personnel</vt:lpstr>
      <vt:lpstr>Intérêt général</vt:lpstr>
      <vt:lpstr>Les accès au stats</vt:lpstr>
      <vt:lpstr>Intérêt particulier du module nutrition</vt:lpstr>
      <vt:lpstr>Intérêt particulier du module Catheter</vt:lpstr>
      <vt:lpstr>RDPLF : l’indispensable rôle des infirmières</vt:lpstr>
      <vt:lpstr>https://www.rdplf.org</vt:lpstr>
      <vt:lpstr>https://www.rdplf.org</vt:lpstr>
      <vt:lpstr>Présentation PowerPoint</vt:lpstr>
      <vt:lpstr>Présentation PowerPoint</vt:lpstr>
      <vt:lpstr>Depuis Juin 2018 : Le BDD : https://www.bdd.rdplf.org</vt:lpstr>
      <vt:lpstr>Téléchargements articles BDD</vt:lpstr>
      <vt:lpstr>Soutenez le BDD</vt:lpstr>
      <vt:lpstr>Présentation PowerPoint</vt:lpstr>
      <vt:lpstr>Conclusions</vt:lpstr>
    </vt:vector>
  </TitlesOfParts>
  <Company>RDPLF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Données générales du RDPLF et évolution de la DP en France au cours des deux dernières années</dc:title>
  <cp:lastModifiedBy>Christian Verger</cp:lastModifiedBy>
  <cp:revision>125</cp:revision>
  <dcterms:created xsi:type="dcterms:W3CDTF">2016-04-07T13:58:40Z</dcterms:created>
  <dcterms:modified xsi:type="dcterms:W3CDTF">2024-04-04T10:10:00Z</dcterms:modified>
</cp:coreProperties>
</file>